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sldIdLst>
    <p:sldId id="256" r:id="rId2"/>
    <p:sldId id="961" r:id="rId3"/>
    <p:sldId id="258" r:id="rId4"/>
    <p:sldId id="257" r:id="rId5"/>
    <p:sldId id="884" r:id="rId6"/>
    <p:sldId id="418" r:id="rId7"/>
    <p:sldId id="890" r:id="rId8"/>
    <p:sldId id="421" r:id="rId9"/>
    <p:sldId id="926" r:id="rId10"/>
    <p:sldId id="932" r:id="rId11"/>
    <p:sldId id="927" r:id="rId12"/>
    <p:sldId id="928" r:id="rId13"/>
    <p:sldId id="929" r:id="rId14"/>
    <p:sldId id="930" r:id="rId15"/>
    <p:sldId id="931" r:id="rId16"/>
    <p:sldId id="933" r:id="rId17"/>
    <p:sldId id="936" r:id="rId18"/>
    <p:sldId id="277" r:id="rId19"/>
    <p:sldId id="589" r:id="rId20"/>
    <p:sldId id="281" r:id="rId21"/>
    <p:sldId id="935" r:id="rId22"/>
    <p:sldId id="937" r:id="rId23"/>
    <p:sldId id="938" r:id="rId24"/>
    <p:sldId id="939" r:id="rId25"/>
    <p:sldId id="915" r:id="rId26"/>
    <p:sldId id="909" r:id="rId27"/>
    <p:sldId id="908" r:id="rId28"/>
    <p:sldId id="867" r:id="rId29"/>
    <p:sldId id="868" r:id="rId30"/>
    <p:sldId id="869" r:id="rId31"/>
    <p:sldId id="870" r:id="rId32"/>
    <p:sldId id="943" r:id="rId33"/>
    <p:sldId id="960" r:id="rId34"/>
    <p:sldId id="916" r:id="rId35"/>
    <p:sldId id="864" r:id="rId36"/>
    <p:sldId id="944" r:id="rId37"/>
    <p:sldId id="771" r:id="rId38"/>
    <p:sldId id="773" r:id="rId39"/>
    <p:sldId id="945" r:id="rId40"/>
    <p:sldId id="946" r:id="rId41"/>
    <p:sldId id="300" r:id="rId42"/>
    <p:sldId id="373" r:id="rId43"/>
    <p:sldId id="947" r:id="rId44"/>
    <p:sldId id="948" r:id="rId45"/>
    <p:sldId id="759" r:id="rId46"/>
    <p:sldId id="882" r:id="rId47"/>
    <p:sldId id="883" r:id="rId48"/>
    <p:sldId id="876" r:id="rId49"/>
    <p:sldId id="857" r:id="rId50"/>
    <p:sldId id="745" r:id="rId51"/>
    <p:sldId id="949" r:id="rId52"/>
    <p:sldId id="951" r:id="rId53"/>
    <p:sldId id="747" r:id="rId54"/>
    <p:sldId id="953" r:id="rId55"/>
    <p:sldId id="952" r:id="rId56"/>
    <p:sldId id="749" r:id="rId57"/>
    <p:sldId id="954" r:id="rId58"/>
    <p:sldId id="955" r:id="rId59"/>
    <p:sldId id="751" r:id="rId60"/>
    <p:sldId id="956" r:id="rId61"/>
    <p:sldId id="957" r:id="rId62"/>
    <p:sldId id="871" r:id="rId63"/>
    <p:sldId id="959" r:id="rId64"/>
    <p:sldId id="934" r:id="rId65"/>
    <p:sldId id="922" r:id="rId66"/>
    <p:sldId id="923" r:id="rId67"/>
    <p:sldId id="940" r:id="rId68"/>
    <p:sldId id="958"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7" autoAdjust="0"/>
    <p:restoredTop sz="94660"/>
  </p:normalViewPr>
  <p:slideViewPr>
    <p:cSldViewPr snapToGrid="0">
      <p:cViewPr varScale="1">
        <p:scale>
          <a:sx n="83" d="100"/>
          <a:sy n="83" d="100"/>
        </p:scale>
        <p:origin x="108" y="96"/>
      </p:cViewPr>
      <p:guideLst/>
    </p:cSldViewPr>
  </p:slideViewPr>
  <p:notesTextViewPr>
    <p:cViewPr>
      <p:scale>
        <a:sx n="1" d="1"/>
        <a:sy n="1" d="1"/>
      </p:scale>
      <p:origin x="0" y="0"/>
    </p:cViewPr>
  </p:notesTextViewPr>
  <p:sorterViewPr>
    <p:cViewPr varScale="1">
      <p:scale>
        <a:sx n="100" d="100"/>
        <a:sy n="100" d="100"/>
      </p:scale>
      <p:origin x="0" y="-30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48C61-FBCB-4ACB-BB89-6E9D8D7675B8}" type="datetimeFigureOut">
              <a:rPr lang="en-US" smtClean="0"/>
              <a:t>4/13/2021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68DDF-01D1-4932-82EE-2B2A87A91761}" type="slidenum">
              <a:rPr lang="en-US" smtClean="0"/>
              <a:t>‹#›</a:t>
            </a:fld>
            <a:endParaRPr lang="en-US"/>
          </a:p>
        </p:txBody>
      </p:sp>
    </p:spTree>
    <p:extLst>
      <p:ext uri="{BB962C8B-B14F-4D97-AF65-F5344CB8AC3E}">
        <p14:creationId xmlns:p14="http://schemas.microsoft.com/office/powerpoint/2010/main" val="383641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ＭＳ Ｐゴシック" panose="020B0600070205080204" pitchFamily="34" charset="-128"/>
              </a:defRPr>
            </a:lvl1pPr>
            <a:lvl2pPr marL="813901" indent="-312135">
              <a:spcBef>
                <a:spcPct val="30000"/>
              </a:spcBef>
              <a:defRPr sz="1300">
                <a:solidFill>
                  <a:schemeClr val="tx1"/>
                </a:solidFill>
                <a:latin typeface="Calibri" panose="020F0502020204030204" pitchFamily="34" charset="0"/>
                <a:ea typeface="ＭＳ Ｐゴシック" panose="020B0600070205080204" pitchFamily="34" charset="-128"/>
              </a:defRPr>
            </a:lvl2pPr>
            <a:lvl3pPr marL="1251897" indent="-250044">
              <a:spcBef>
                <a:spcPct val="30000"/>
              </a:spcBef>
              <a:defRPr sz="1300">
                <a:solidFill>
                  <a:schemeClr val="tx1"/>
                </a:solidFill>
                <a:latin typeface="Calibri" panose="020F0502020204030204" pitchFamily="34" charset="0"/>
                <a:ea typeface="ＭＳ Ｐゴシック" panose="020B0600070205080204" pitchFamily="34" charset="-128"/>
              </a:defRPr>
            </a:lvl3pPr>
            <a:lvl4pPr marL="1753663" indent="-250044">
              <a:spcBef>
                <a:spcPct val="30000"/>
              </a:spcBef>
              <a:defRPr sz="1300">
                <a:solidFill>
                  <a:schemeClr val="tx1"/>
                </a:solidFill>
                <a:latin typeface="Calibri" panose="020F0502020204030204" pitchFamily="34" charset="0"/>
                <a:ea typeface="ＭＳ Ｐゴシック" panose="020B0600070205080204" pitchFamily="34" charset="-128"/>
              </a:defRPr>
            </a:lvl4pPr>
            <a:lvl5pPr marL="2255429" indent="-250044">
              <a:spcBef>
                <a:spcPct val="30000"/>
              </a:spcBef>
              <a:defRPr sz="1300">
                <a:solidFill>
                  <a:schemeClr val="tx1"/>
                </a:solidFill>
                <a:latin typeface="Calibri" panose="020F0502020204030204" pitchFamily="34" charset="0"/>
                <a:ea typeface="ＭＳ Ｐゴシック" panose="020B0600070205080204" pitchFamily="34" charset="-128"/>
              </a:defRPr>
            </a:lvl5pPr>
            <a:lvl6pPr marL="2738735" indent="-250044"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6pPr>
            <a:lvl7pPr marL="3222041" indent="-250044"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7pPr>
            <a:lvl8pPr marL="3705347" indent="-250044"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8pPr>
            <a:lvl9pPr marL="4188653" indent="-250044" eaLnBrk="0" fontAlgn="base" hangingPunct="0">
              <a:spcBef>
                <a:spcPct val="30000"/>
              </a:spcBef>
              <a:spcAft>
                <a:spcPct val="0"/>
              </a:spcAft>
              <a:defRPr sz="13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0F6EF1C-2618-43E6-8C43-B724632828F5}" type="slidenum">
              <a:rPr lang="en-US" altLang="en-US" smtClean="0">
                <a:solidFill>
                  <a:srgbClr val="000000"/>
                </a:solidFill>
                <a:latin typeface="Arial" panose="020B0604020202020204" pitchFamily="34" charset="0"/>
              </a:rPr>
              <a:pPr>
                <a:spcBef>
                  <a:spcPct val="0"/>
                </a:spcBef>
              </a:pPr>
              <a:t>18</a:t>
            </a:fld>
            <a:endParaRPr lang="en-US" altLang="en-US">
              <a:solidFill>
                <a:srgbClr val="000000"/>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xfrm>
            <a:off x="1793559" y="2780031"/>
            <a:ext cx="9854565" cy="2633980"/>
          </a:xfrm>
          <a:solidFill>
            <a:srgbClr val="FFFFFF"/>
          </a:solidFill>
          <a:ln>
            <a:solidFill>
              <a:srgbClr val="000000"/>
            </a:solidFill>
          </a:ln>
        </p:spPr>
        <p:txBody>
          <a:bodyPr/>
          <a:lstStyle/>
          <a:p>
            <a:r>
              <a:rPr lang="en-US" altLang="en-US">
                <a:latin typeface="Calibri" panose="020F0502020204030204" pitchFamily="34" charset="0"/>
              </a:rPr>
              <a:t>LEADERS YOU ADMIRE – Divide the group into small groups.  Ask participants to share a story about the best or most influential leader that they have encountered.  After each story, identify leadership characteristics :  What was it that made this person such an effective leader?  Then as a group idenitfy the traits that all the leaders seemed to share.</a:t>
            </a:r>
          </a:p>
          <a:p>
            <a:r>
              <a:rPr lang="en-US" altLang="en-US" i="1">
                <a:latin typeface="Calibri" panose="020F0502020204030204" pitchFamily="34" charset="0"/>
              </a:rPr>
              <a:t>NEED A PAPER IN THE HANDOUT ENTITLED:  TRAITS OF AN EFFECTIVE LEADER</a:t>
            </a:r>
          </a:p>
        </p:txBody>
      </p:sp>
    </p:spTree>
    <p:extLst>
      <p:ext uri="{BB962C8B-B14F-4D97-AF65-F5344CB8AC3E}">
        <p14:creationId xmlns:p14="http://schemas.microsoft.com/office/powerpoint/2010/main" val="307510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Imbedded video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8F5F82-5048-504B-A26C-93852C1E7B68}"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386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New trend in research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4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prstClr val="black"/>
                </a:solidFill>
              </a:rPr>
              <a:t>NRC Health</a:t>
            </a:r>
          </a:p>
        </p:txBody>
      </p:sp>
      <p:sp>
        <p:nvSpPr>
          <p:cNvPr id="1720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C8AE58-67F7-4C0C-9992-8B525D4CDC4F}" type="datetime1">
              <a:rPr lang="en-US" altLang="en-US" sz="1000" smtClean="0">
                <a:solidFill>
                  <a:prstClr val="black"/>
                </a:solidFill>
              </a:rPr>
              <a:pPr/>
              <a:t>4/13/2021</a:t>
            </a:fld>
            <a:endParaRPr lang="en-US" altLang="en-US" sz="1000" dirty="0">
              <a:solidFill>
                <a:prstClr val="black"/>
              </a:solidFill>
            </a:endParaRPr>
          </a:p>
        </p:txBody>
      </p:sp>
      <p:sp>
        <p:nvSpPr>
          <p:cNvPr id="17203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4EEF73-D81E-48C6-82B3-6968ED382944}" type="slidenum">
              <a:rPr lang="en-US" altLang="en-US" sz="1000">
                <a:solidFill>
                  <a:prstClr val="black"/>
                </a:solidFill>
              </a:rPr>
              <a:pPr/>
              <a:t>35</a:t>
            </a:fld>
            <a:endParaRPr lang="en-US" altLang="en-US" sz="1000" dirty="0">
              <a:solidFill>
                <a:prstClr val="black"/>
              </a:solidFill>
            </a:endParaRPr>
          </a:p>
        </p:txBody>
      </p:sp>
      <p:sp>
        <p:nvSpPr>
          <p:cNvPr id="172037" name="Rectangle 2"/>
          <p:cNvSpPr>
            <a:spLocks noGrp="1" noRot="1" noChangeAspect="1" noChangeArrowheads="1" noTextEdit="1"/>
          </p:cNvSpPr>
          <p:nvPr>
            <p:ph type="sldImg"/>
          </p:nvPr>
        </p:nvSpPr>
        <p:spPr>
          <a:ln/>
        </p:spPr>
      </p:sp>
      <p:sp>
        <p:nvSpPr>
          <p:cNvPr id="1720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961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Martyrs, solitary confinement, capital punishment</a:t>
            </a:r>
          </a:p>
          <a:p>
            <a:endParaRPr lang="en-US" dirty="0"/>
          </a:p>
        </p:txBody>
      </p:sp>
      <p:sp>
        <p:nvSpPr>
          <p:cNvPr id="4" name="Slide Number Placeholder 3"/>
          <p:cNvSpPr>
            <a:spLocks noGrp="1"/>
          </p:cNvSpPr>
          <p:nvPr>
            <p:ph type="sldNum" sz="quarter" idx="10"/>
          </p:nvPr>
        </p:nvSpPr>
        <p:spPr/>
        <p:txBody>
          <a:bodyPr/>
          <a:lstStyle/>
          <a:p>
            <a:fld id="{E78F5F82-5048-504B-A26C-93852C1E7B68}" type="slidenum">
              <a:rPr lang="en-US" smtClean="0"/>
              <a:t>42</a:t>
            </a:fld>
            <a:endParaRPr lang="en-US" dirty="0"/>
          </a:p>
        </p:txBody>
      </p:sp>
    </p:spTree>
    <p:extLst>
      <p:ext uri="{BB962C8B-B14F-4D97-AF65-F5344CB8AC3E}">
        <p14:creationId xmlns:p14="http://schemas.microsoft.com/office/powerpoint/2010/main" val="338514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bottom line is, your CNAs and nurses will be the ones providing the care. If they just "don't get it," you could have the very best, most dedicated and compassionate department heads in the industry and you will still be deserving of your low ratings and shameful consumer feedback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F5F82-5048-504B-A26C-93852C1E7B6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2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233625"/>
            <a:ext cx="11582400" cy="1184013"/>
          </a:xfrm>
        </p:spPr>
        <p:txBody>
          <a:bodyPr>
            <a:normAutofit/>
          </a:bodyPr>
          <a:lstStyle>
            <a:lvl1pPr algn="l" defTabSz="609036" rtl="0" eaLnBrk="1" latinLnBrk="0" hangingPunct="1">
              <a:spcBef>
                <a:spcPct val="0"/>
              </a:spcBef>
              <a:buNone/>
              <a:defRPr lang="en-US" sz="3730" kern="1200">
                <a:solidFill>
                  <a:srgbClr val="ED8B00"/>
                </a:solidFill>
                <a:latin typeface="Georgia" charset="0"/>
                <a:ea typeface="Georgia" charset="0"/>
                <a:cs typeface="Georgia" charset="0"/>
              </a:defRPr>
            </a:lvl1pPr>
          </a:lstStyle>
          <a:p>
            <a:r>
              <a:rPr lang="en-US"/>
              <a:t>Click to Edit Title</a:t>
            </a:r>
          </a:p>
        </p:txBody>
      </p:sp>
      <p:pic>
        <p:nvPicPr>
          <p:cNvPr id="3" name="Picture 2"/>
          <p:cNvPicPr>
            <a:picLocks noChangeAspect="1"/>
          </p:cNvPicPr>
          <p:nvPr userDrawn="1"/>
        </p:nvPicPr>
        <p:blipFill rotWithShape="1">
          <a:blip r:embed="rId2"/>
          <a:srcRect l="857" t="859" r="857" b="666"/>
          <a:stretch/>
        </p:blipFill>
        <p:spPr>
          <a:xfrm>
            <a:off x="1" y="3"/>
            <a:ext cx="12191999" cy="233622"/>
          </a:xfrm>
          <a:prstGeom prst="rect">
            <a:avLst/>
          </a:prstGeom>
        </p:spPr>
      </p:pic>
      <p:sp>
        <p:nvSpPr>
          <p:cNvPr id="5" name="Text Placeholder 4"/>
          <p:cNvSpPr>
            <a:spLocks noGrp="1"/>
          </p:cNvSpPr>
          <p:nvPr>
            <p:ph type="body" sz="quarter" idx="10" hasCustomPrompt="1"/>
          </p:nvPr>
        </p:nvSpPr>
        <p:spPr>
          <a:xfrm>
            <a:off x="304800" y="1417638"/>
            <a:ext cx="11582400" cy="4412614"/>
          </a:xfrm>
        </p:spPr>
        <p:txBody>
          <a:bodyPr>
            <a:normAutofit/>
          </a:bodyPr>
          <a:lstStyle>
            <a:lvl1pPr marL="0" indent="0">
              <a:buFontTx/>
              <a:buNone/>
              <a:defRPr sz="2931">
                <a:solidFill>
                  <a:srgbClr val="75787B"/>
                </a:solidFill>
              </a:defRPr>
            </a:lvl1pPr>
            <a:lvl2pPr marL="609036" indent="0">
              <a:buFontTx/>
              <a:buNone/>
              <a:defRPr/>
            </a:lvl2pPr>
            <a:lvl3pPr marL="1218072" indent="0">
              <a:buFontTx/>
              <a:buNone/>
              <a:defRPr/>
            </a:lvl3pPr>
            <a:lvl4pPr marL="1827108" indent="0">
              <a:buFontTx/>
              <a:buNone/>
              <a:defRPr/>
            </a:lvl4pPr>
            <a:lvl5pPr marL="2436144" indent="0">
              <a:buFontTx/>
              <a:buNone/>
              <a:defRPr/>
            </a:lvl5pPr>
          </a:lstStyle>
          <a:p>
            <a:pPr lvl="0"/>
            <a:r>
              <a:rPr lang="en-US"/>
              <a:t>Click to edit text</a:t>
            </a:r>
          </a:p>
        </p:txBody>
      </p:sp>
      <p:sp>
        <p:nvSpPr>
          <p:cNvPr id="10" name="Date Placeholder 9"/>
          <p:cNvSpPr>
            <a:spLocks noGrp="1"/>
          </p:cNvSpPr>
          <p:nvPr>
            <p:ph type="dt" sz="half" idx="11"/>
          </p:nvPr>
        </p:nvSpPr>
        <p:spPr/>
        <p:txBody>
          <a:bodyPr/>
          <a:lstStyle/>
          <a:p>
            <a:fld id="{EAF75FD5-00B2-CE46-B83A-23D912BE9E3A}" type="datetime3">
              <a:rPr lang="en-US" smtClean="0"/>
              <a:t>13 April 2021</a:t>
            </a:fld>
            <a:endParaRPr lang="en-US" dirty="0"/>
          </a:p>
        </p:txBody>
      </p:sp>
      <p:sp>
        <p:nvSpPr>
          <p:cNvPr id="11" name="Slide Number Placeholder 10"/>
          <p:cNvSpPr>
            <a:spLocks noGrp="1"/>
          </p:cNvSpPr>
          <p:nvPr>
            <p:ph type="sldNum" sz="quarter" idx="12"/>
          </p:nvPr>
        </p:nvSpPr>
        <p:spPr/>
        <p:txBody>
          <a:bodyPr/>
          <a:lstStyle/>
          <a:p>
            <a:fld id="{45BBCB92-5AEC-D142-A121-5739B5020489}" type="slidenum">
              <a:rPr lang="en-US"/>
              <a:pPr/>
              <a:t>‹#›</a:t>
            </a:fld>
            <a:endParaRPr lang="en-US" dirty="0"/>
          </a:p>
        </p:txBody>
      </p:sp>
    </p:spTree>
    <p:extLst>
      <p:ext uri="{BB962C8B-B14F-4D97-AF65-F5344CB8AC3E}">
        <p14:creationId xmlns:p14="http://schemas.microsoft.com/office/powerpoint/2010/main" val="3643643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1 Colum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1" y="3"/>
            <a:ext cx="12191999" cy="233622"/>
          </a:xfrm>
          <a:prstGeom prst="rect">
            <a:avLst/>
          </a:prstGeom>
        </p:spPr>
      </p:pic>
      <p:sp>
        <p:nvSpPr>
          <p:cNvPr id="7" name="Date Placeholder 3"/>
          <p:cNvSpPr>
            <a:spLocks noGrp="1"/>
          </p:cNvSpPr>
          <p:nvPr>
            <p:ph type="dt" sz="half" idx="2"/>
          </p:nvPr>
        </p:nvSpPr>
        <p:spPr>
          <a:xfrm>
            <a:off x="8374741" y="6371769"/>
            <a:ext cx="2844800" cy="364788"/>
          </a:xfrm>
          <a:prstGeom prst="rect">
            <a:avLst/>
          </a:prstGeom>
        </p:spPr>
        <p:txBody>
          <a:bodyPr vert="horz" lIns="91440" tIns="45720" rIns="91440" bIns="45720" rtlCol="0" anchor="ctr"/>
          <a:lstStyle>
            <a:lvl1pPr algn="r">
              <a:defRPr sz="799" kern="600" spc="133">
                <a:solidFill>
                  <a:schemeClr val="tx1">
                    <a:tint val="75000"/>
                  </a:schemeClr>
                </a:solidFill>
                <a:latin typeface="Arial Regular"/>
                <a:cs typeface="Arial Regular"/>
              </a:defRPr>
            </a:lvl1pPr>
          </a:lstStyle>
          <a:p>
            <a:fld id="{82BF8D61-191F-9C40-AECE-FD33941FB8A4}" type="datetime4">
              <a:rPr lang="en-US" smtClean="0"/>
              <a:t>April 13, 2021</a:t>
            </a:fld>
            <a:endParaRPr lang="en-US" dirty="0"/>
          </a:p>
        </p:txBody>
      </p:sp>
      <p:sp>
        <p:nvSpPr>
          <p:cNvPr id="8" name="Slide Number Placeholder 5"/>
          <p:cNvSpPr>
            <a:spLocks noGrp="1"/>
          </p:cNvSpPr>
          <p:nvPr>
            <p:ph type="sldNum" sz="quarter" idx="4"/>
          </p:nvPr>
        </p:nvSpPr>
        <p:spPr>
          <a:xfrm>
            <a:off x="11458222" y="6371769"/>
            <a:ext cx="478975" cy="364788"/>
          </a:xfrm>
          <a:prstGeom prst="rect">
            <a:avLst/>
          </a:prstGeom>
        </p:spPr>
        <p:txBody>
          <a:bodyPr vert="horz" lIns="91440" tIns="45720" rIns="91440" bIns="45720" rtlCol="0" anchor="ctr"/>
          <a:lstStyle>
            <a:lvl1pPr algn="r">
              <a:defRPr sz="799">
                <a:solidFill>
                  <a:schemeClr val="tx1">
                    <a:tint val="75000"/>
                  </a:schemeClr>
                </a:solidFill>
                <a:latin typeface="Arial Regular"/>
                <a:cs typeface="Arial Regular"/>
              </a:defRPr>
            </a:lvl1pPr>
          </a:lstStyle>
          <a:p>
            <a:fld id="{54637A5F-2DAE-B642-9933-0C0B9D2C0F12}" type="slidenum">
              <a:rPr lang="en-US" smtClean="0"/>
              <a:pPr/>
              <a:t>‹#›</a:t>
            </a:fld>
            <a:endParaRPr lang="en-US" dirty="0"/>
          </a:p>
        </p:txBody>
      </p:sp>
      <p:sp>
        <p:nvSpPr>
          <p:cNvPr id="9" name="Text Placeholder 2"/>
          <p:cNvSpPr>
            <a:spLocks noGrp="1"/>
          </p:cNvSpPr>
          <p:nvPr>
            <p:ph type="body" sz="quarter" idx="12" hasCustomPrompt="1"/>
          </p:nvPr>
        </p:nvSpPr>
        <p:spPr>
          <a:xfrm>
            <a:off x="304800" y="233622"/>
            <a:ext cx="11582400" cy="5724939"/>
          </a:xfrm>
        </p:spPr>
        <p:txBody>
          <a:bodyPr tIns="182880" bIns="274320">
            <a:normAutofit/>
          </a:bodyPr>
          <a:lstStyle>
            <a:lvl1pPr marL="0" indent="0">
              <a:spcBef>
                <a:spcPts val="0"/>
              </a:spcBef>
              <a:buNone/>
              <a:defRPr sz="5861" baseline="0">
                <a:solidFill>
                  <a:schemeClr val="accent1"/>
                </a:solidFill>
                <a:latin typeface="Georgia" charset="0"/>
                <a:ea typeface="Georgia" charset="0"/>
                <a:cs typeface="Georgia" charset="0"/>
              </a:defRPr>
            </a:lvl1pPr>
            <a:lvl2pPr marL="609036" indent="0">
              <a:buNone/>
              <a:defRPr sz="5861">
                <a:solidFill>
                  <a:schemeClr val="bg1"/>
                </a:solidFill>
                <a:latin typeface="Georgia" charset="0"/>
                <a:ea typeface="Georgia" charset="0"/>
                <a:cs typeface="Georgia" charset="0"/>
              </a:defRPr>
            </a:lvl2pPr>
            <a:lvl3pPr marL="1218072" indent="0">
              <a:buNone/>
              <a:defRPr sz="5861">
                <a:solidFill>
                  <a:schemeClr val="bg1"/>
                </a:solidFill>
                <a:latin typeface="Georgia" charset="0"/>
                <a:ea typeface="Georgia" charset="0"/>
                <a:cs typeface="Georgia" charset="0"/>
              </a:defRPr>
            </a:lvl3pPr>
            <a:lvl4pPr marL="1827108" indent="0">
              <a:buNone/>
              <a:defRPr sz="5861">
                <a:solidFill>
                  <a:schemeClr val="bg1"/>
                </a:solidFill>
                <a:latin typeface="Georgia" charset="0"/>
                <a:ea typeface="Georgia" charset="0"/>
                <a:cs typeface="Georgia" charset="0"/>
              </a:defRPr>
            </a:lvl4pPr>
            <a:lvl5pPr marL="2436144" indent="0">
              <a:buNone/>
              <a:defRPr sz="5861">
                <a:solidFill>
                  <a:schemeClr val="bg1"/>
                </a:solidFill>
                <a:latin typeface="Georgia" charset="0"/>
                <a:ea typeface="Georgia" charset="0"/>
                <a:cs typeface="Georgia" charset="0"/>
              </a:defRPr>
            </a:lvl5pPr>
          </a:lstStyle>
          <a:p>
            <a:pPr lvl="0"/>
            <a:r>
              <a:rPr lang="en-US" dirty="0"/>
              <a:t>Click to Edit Text</a:t>
            </a:r>
          </a:p>
        </p:txBody>
      </p:sp>
    </p:spTree>
    <p:extLst>
      <p:ext uri="{BB962C8B-B14F-4D97-AF65-F5344CB8AC3E}">
        <p14:creationId xmlns:p14="http://schemas.microsoft.com/office/powerpoint/2010/main" val="216777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Subtitle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233625"/>
            <a:ext cx="11582400" cy="1184013"/>
          </a:xfrm>
        </p:spPr>
        <p:txBody>
          <a:bodyPr>
            <a:normAutofit/>
          </a:bodyPr>
          <a:lstStyle>
            <a:lvl1pPr algn="l" defTabSz="609036" rtl="0" eaLnBrk="1" latinLnBrk="0" hangingPunct="1">
              <a:spcBef>
                <a:spcPct val="0"/>
              </a:spcBef>
              <a:buNone/>
              <a:defRPr lang="en-US" sz="3730" kern="1200">
                <a:solidFill>
                  <a:srgbClr val="ED8B00"/>
                </a:solidFill>
                <a:latin typeface="Georgia" charset="0"/>
                <a:ea typeface="Georgia" charset="0"/>
                <a:cs typeface="Georgia" charset="0"/>
              </a:defRPr>
            </a:lvl1pPr>
          </a:lstStyle>
          <a:p>
            <a:r>
              <a:rPr lang="en-US"/>
              <a:t>Click to Edit Title</a:t>
            </a:r>
          </a:p>
        </p:txBody>
      </p:sp>
      <p:pic>
        <p:nvPicPr>
          <p:cNvPr id="3" name="Picture 2"/>
          <p:cNvPicPr>
            <a:picLocks noChangeAspect="1"/>
          </p:cNvPicPr>
          <p:nvPr userDrawn="1"/>
        </p:nvPicPr>
        <p:blipFill rotWithShape="1">
          <a:blip r:embed="rId2"/>
          <a:srcRect l="857" t="859" r="857" b="666"/>
          <a:stretch/>
        </p:blipFill>
        <p:spPr>
          <a:xfrm>
            <a:off x="1" y="3"/>
            <a:ext cx="12191999" cy="233622"/>
          </a:xfrm>
          <a:prstGeom prst="rect">
            <a:avLst/>
          </a:prstGeom>
        </p:spPr>
      </p:pic>
      <p:sp>
        <p:nvSpPr>
          <p:cNvPr id="5" name="Text Placeholder 4"/>
          <p:cNvSpPr>
            <a:spLocks noGrp="1"/>
          </p:cNvSpPr>
          <p:nvPr>
            <p:ph type="body" sz="quarter" idx="11" hasCustomPrompt="1"/>
          </p:nvPr>
        </p:nvSpPr>
        <p:spPr>
          <a:xfrm>
            <a:off x="304801" y="1416855"/>
            <a:ext cx="3657600" cy="732171"/>
          </a:xfrm>
        </p:spPr>
        <p:txBody>
          <a:bodyPr anchor="ctr">
            <a:normAutofit/>
          </a:bodyPr>
          <a:lstStyle>
            <a:lvl1pPr marL="0" indent="0">
              <a:buFontTx/>
              <a:buNone/>
              <a:defRPr sz="2131">
                <a:solidFill>
                  <a:srgbClr val="ED8B00"/>
                </a:solidFill>
                <a:latin typeface="Georgia" charset="0"/>
                <a:ea typeface="Georgia" charset="0"/>
                <a:cs typeface="Georgia" charset="0"/>
              </a:defRPr>
            </a:lvl1pPr>
          </a:lstStyle>
          <a:p>
            <a:pPr lvl="0"/>
            <a:r>
              <a:rPr lang="en-US"/>
              <a:t>Click to Edit Headline</a:t>
            </a:r>
          </a:p>
        </p:txBody>
      </p:sp>
      <p:sp>
        <p:nvSpPr>
          <p:cNvPr id="9" name="Text Placeholder 4"/>
          <p:cNvSpPr>
            <a:spLocks noGrp="1"/>
          </p:cNvSpPr>
          <p:nvPr>
            <p:ph type="body" sz="quarter" idx="10" hasCustomPrompt="1"/>
          </p:nvPr>
        </p:nvSpPr>
        <p:spPr>
          <a:xfrm>
            <a:off x="304801" y="2149027"/>
            <a:ext cx="3657600" cy="3681224"/>
          </a:xfrm>
        </p:spPr>
        <p:txBody>
          <a:bodyPr anchor="t">
            <a:normAutofit/>
          </a:bodyPr>
          <a:lstStyle>
            <a:lvl1pPr marL="0" indent="0">
              <a:buFontTx/>
              <a:buNone/>
              <a:defRPr sz="1599">
                <a:solidFill>
                  <a:srgbClr val="75787B"/>
                </a:solidFill>
              </a:defRPr>
            </a:lvl1pPr>
            <a:lvl2pPr marL="609036" indent="0">
              <a:buFontTx/>
              <a:buNone/>
              <a:defRPr/>
            </a:lvl2pPr>
            <a:lvl3pPr marL="1218072" indent="0">
              <a:buFontTx/>
              <a:buNone/>
              <a:defRPr/>
            </a:lvl3pPr>
            <a:lvl4pPr marL="1827108" indent="0">
              <a:buFontTx/>
              <a:buNone/>
              <a:defRPr/>
            </a:lvl4pPr>
            <a:lvl5pPr marL="2436144" indent="0">
              <a:buFontTx/>
              <a:buNone/>
              <a:defRPr/>
            </a:lvl5pPr>
          </a:lstStyle>
          <a:p>
            <a:pPr lvl="0"/>
            <a:r>
              <a:rPr lang="en-US"/>
              <a:t>Click to edit text</a:t>
            </a:r>
          </a:p>
        </p:txBody>
      </p:sp>
      <p:sp>
        <p:nvSpPr>
          <p:cNvPr id="14" name="Text Placeholder 4"/>
          <p:cNvSpPr>
            <a:spLocks noGrp="1"/>
          </p:cNvSpPr>
          <p:nvPr>
            <p:ph type="body" sz="quarter" idx="12" hasCustomPrompt="1"/>
          </p:nvPr>
        </p:nvSpPr>
        <p:spPr>
          <a:xfrm>
            <a:off x="8229599" y="1416855"/>
            <a:ext cx="3657600" cy="732171"/>
          </a:xfrm>
        </p:spPr>
        <p:txBody>
          <a:bodyPr anchor="ctr">
            <a:normAutofit/>
          </a:bodyPr>
          <a:lstStyle>
            <a:lvl1pPr marL="0" indent="0">
              <a:buFontTx/>
              <a:buNone/>
              <a:defRPr sz="2131">
                <a:solidFill>
                  <a:srgbClr val="ED8B00"/>
                </a:solidFill>
                <a:latin typeface="Georgia" charset="0"/>
                <a:ea typeface="Georgia" charset="0"/>
                <a:cs typeface="Georgia" charset="0"/>
              </a:defRPr>
            </a:lvl1pPr>
          </a:lstStyle>
          <a:p>
            <a:pPr lvl="0"/>
            <a:r>
              <a:rPr lang="en-US"/>
              <a:t>Click to Edit Headline</a:t>
            </a:r>
          </a:p>
        </p:txBody>
      </p:sp>
      <p:sp>
        <p:nvSpPr>
          <p:cNvPr id="15" name="Text Placeholder 4"/>
          <p:cNvSpPr>
            <a:spLocks noGrp="1"/>
          </p:cNvSpPr>
          <p:nvPr>
            <p:ph type="body" sz="quarter" idx="13" hasCustomPrompt="1"/>
          </p:nvPr>
        </p:nvSpPr>
        <p:spPr>
          <a:xfrm>
            <a:off x="8229599" y="2149027"/>
            <a:ext cx="3657600" cy="3681224"/>
          </a:xfrm>
        </p:spPr>
        <p:txBody>
          <a:bodyPr anchor="t">
            <a:normAutofit/>
          </a:bodyPr>
          <a:lstStyle>
            <a:lvl1pPr marL="0" indent="0">
              <a:buFontTx/>
              <a:buNone/>
              <a:defRPr sz="1599">
                <a:solidFill>
                  <a:srgbClr val="75787B"/>
                </a:solidFill>
              </a:defRPr>
            </a:lvl1pPr>
            <a:lvl2pPr marL="609036" indent="0">
              <a:buFontTx/>
              <a:buNone/>
              <a:defRPr/>
            </a:lvl2pPr>
            <a:lvl3pPr marL="1218072" indent="0">
              <a:buFontTx/>
              <a:buNone/>
              <a:defRPr/>
            </a:lvl3pPr>
            <a:lvl4pPr marL="1827108" indent="0">
              <a:buFontTx/>
              <a:buNone/>
              <a:defRPr/>
            </a:lvl4pPr>
            <a:lvl5pPr marL="2436144" indent="0">
              <a:buFontTx/>
              <a:buNone/>
              <a:defRPr/>
            </a:lvl5pPr>
          </a:lstStyle>
          <a:p>
            <a:pPr lvl="0"/>
            <a:r>
              <a:rPr lang="en-US"/>
              <a:t>Click to edit text</a:t>
            </a:r>
          </a:p>
        </p:txBody>
      </p:sp>
      <p:sp>
        <p:nvSpPr>
          <p:cNvPr id="16" name="Text Placeholder 4"/>
          <p:cNvSpPr>
            <a:spLocks noGrp="1"/>
          </p:cNvSpPr>
          <p:nvPr>
            <p:ph type="body" sz="quarter" idx="14" hasCustomPrompt="1"/>
          </p:nvPr>
        </p:nvSpPr>
        <p:spPr>
          <a:xfrm>
            <a:off x="4267200" y="1416855"/>
            <a:ext cx="3657600" cy="732171"/>
          </a:xfrm>
        </p:spPr>
        <p:txBody>
          <a:bodyPr anchor="ctr">
            <a:normAutofit/>
          </a:bodyPr>
          <a:lstStyle>
            <a:lvl1pPr marL="0" marR="0" indent="0" algn="l" defTabSz="1218072" rtl="0" eaLnBrk="1" fontAlgn="auto" latinLnBrk="0" hangingPunct="1">
              <a:lnSpc>
                <a:spcPct val="100000"/>
              </a:lnSpc>
              <a:spcBef>
                <a:spcPct val="20000"/>
              </a:spcBef>
              <a:spcAft>
                <a:spcPts val="0"/>
              </a:spcAft>
              <a:buClrTx/>
              <a:buSzTx/>
              <a:buFontTx/>
              <a:buNone/>
              <a:tabLst/>
              <a:defRPr sz="2131">
                <a:solidFill>
                  <a:srgbClr val="ED8B00"/>
                </a:solidFill>
                <a:latin typeface="Georgia" charset="0"/>
                <a:ea typeface="Georgia" charset="0"/>
                <a:cs typeface="Georgia" charset="0"/>
              </a:defRPr>
            </a:lvl1pPr>
          </a:lstStyle>
          <a:p>
            <a:pPr lvl="0"/>
            <a:r>
              <a:rPr lang="en-US"/>
              <a:t>Click to Edit Headline</a:t>
            </a:r>
          </a:p>
        </p:txBody>
      </p:sp>
      <p:sp>
        <p:nvSpPr>
          <p:cNvPr id="17" name="Text Placeholder 4"/>
          <p:cNvSpPr>
            <a:spLocks noGrp="1"/>
          </p:cNvSpPr>
          <p:nvPr>
            <p:ph type="body" sz="quarter" idx="15" hasCustomPrompt="1"/>
          </p:nvPr>
        </p:nvSpPr>
        <p:spPr>
          <a:xfrm>
            <a:off x="4267200" y="2149027"/>
            <a:ext cx="3657600" cy="3681224"/>
          </a:xfrm>
        </p:spPr>
        <p:txBody>
          <a:bodyPr anchor="t">
            <a:normAutofit/>
          </a:bodyPr>
          <a:lstStyle>
            <a:lvl1pPr marL="0" indent="0">
              <a:buFontTx/>
              <a:buNone/>
              <a:defRPr sz="1599">
                <a:solidFill>
                  <a:srgbClr val="75787B"/>
                </a:solidFill>
              </a:defRPr>
            </a:lvl1pPr>
            <a:lvl2pPr marL="609036" indent="0">
              <a:buFontTx/>
              <a:buNone/>
              <a:defRPr/>
            </a:lvl2pPr>
            <a:lvl3pPr marL="1218072" indent="0">
              <a:buFontTx/>
              <a:buNone/>
              <a:defRPr/>
            </a:lvl3pPr>
            <a:lvl4pPr marL="1827108" indent="0">
              <a:buFontTx/>
              <a:buNone/>
              <a:defRPr/>
            </a:lvl4pPr>
            <a:lvl5pPr marL="2436144" indent="0">
              <a:buFontTx/>
              <a:buNone/>
              <a:defRPr/>
            </a:lvl5pPr>
          </a:lstStyle>
          <a:p>
            <a:pPr lvl="0"/>
            <a:r>
              <a:rPr lang="en-US"/>
              <a:t>Click to edit text</a:t>
            </a:r>
          </a:p>
        </p:txBody>
      </p:sp>
      <p:sp>
        <p:nvSpPr>
          <p:cNvPr id="19" name="Date Placeholder 18"/>
          <p:cNvSpPr>
            <a:spLocks noGrp="1"/>
          </p:cNvSpPr>
          <p:nvPr>
            <p:ph type="dt" sz="half" idx="16"/>
          </p:nvPr>
        </p:nvSpPr>
        <p:spPr/>
        <p:txBody>
          <a:bodyPr/>
          <a:lstStyle/>
          <a:p>
            <a:pPr algn="r" defTabSz="609036">
              <a:defRPr/>
            </a:pPr>
            <a:fld id="{7415C75A-D7DC-8543-A896-1826A90A492E}" type="datetime3">
              <a:rPr lang="en-US" sz="799" kern="600" spc="133" smtClean="0">
                <a:solidFill>
                  <a:srgbClr val="75787B">
                    <a:tint val="75000"/>
                  </a:srgbClr>
                </a:solidFill>
                <a:latin typeface="Arial Regular"/>
              </a:rPr>
              <a:pPr algn="r" defTabSz="609036">
                <a:defRPr/>
              </a:pPr>
              <a:t>13 April 2021</a:t>
            </a:fld>
            <a:endParaRPr lang="en-US" sz="799" kern="600" spc="133" dirty="0">
              <a:solidFill>
                <a:srgbClr val="75787B">
                  <a:tint val="75000"/>
                </a:srgbClr>
              </a:solidFill>
              <a:latin typeface="Arial Regular"/>
            </a:endParaRPr>
          </a:p>
        </p:txBody>
      </p:sp>
      <p:sp>
        <p:nvSpPr>
          <p:cNvPr id="20" name="Slide Number Placeholder 19"/>
          <p:cNvSpPr>
            <a:spLocks noGrp="1"/>
          </p:cNvSpPr>
          <p:nvPr>
            <p:ph type="sldNum" sz="quarter" idx="17"/>
          </p:nvPr>
        </p:nvSpPr>
        <p:spPr/>
        <p:txBody>
          <a:bodyPr/>
          <a:lstStyle/>
          <a:p>
            <a:pPr defTabSz="609036">
              <a:defRPr/>
            </a:pPr>
            <a:fld id="{45BBCB92-5AEC-D142-A121-5739B5020489}" type="slidenum">
              <a:rPr lang="en-US" sz="799" smtClean="0">
                <a:solidFill>
                  <a:srgbClr val="75787B">
                    <a:tint val="75000"/>
                  </a:srgbClr>
                </a:solidFill>
                <a:latin typeface="Arial Regular"/>
              </a:rPr>
              <a:pPr defTabSz="609036">
                <a:defRPr/>
              </a:pPr>
              <a:t>‹#›</a:t>
            </a:fld>
            <a:endParaRPr lang="en-US" sz="799" dirty="0">
              <a:solidFill>
                <a:srgbClr val="75787B">
                  <a:tint val="75000"/>
                </a:srgbClr>
              </a:solidFill>
              <a:latin typeface="Arial Regular"/>
            </a:endParaRPr>
          </a:p>
        </p:txBody>
      </p:sp>
    </p:spTree>
    <p:extLst>
      <p:ext uri="{BB962C8B-B14F-4D97-AF65-F5344CB8AC3E}">
        <p14:creationId xmlns:p14="http://schemas.microsoft.com/office/powerpoint/2010/main" val="239097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Bullets 1 Colum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857" t="859" r="857" b="666"/>
          <a:stretch/>
        </p:blipFill>
        <p:spPr>
          <a:xfrm>
            <a:off x="2" y="3"/>
            <a:ext cx="12191999" cy="233622"/>
          </a:xfrm>
          <a:prstGeom prst="rect">
            <a:avLst/>
          </a:prstGeom>
        </p:spPr>
      </p:pic>
      <p:sp>
        <p:nvSpPr>
          <p:cNvPr id="7" name="Date Placeholder 3"/>
          <p:cNvSpPr>
            <a:spLocks noGrp="1"/>
          </p:cNvSpPr>
          <p:nvPr>
            <p:ph type="dt" sz="half" idx="2"/>
          </p:nvPr>
        </p:nvSpPr>
        <p:spPr>
          <a:xfrm>
            <a:off x="8374741" y="6371769"/>
            <a:ext cx="2844800" cy="364788"/>
          </a:xfrm>
          <a:prstGeom prst="rect">
            <a:avLst/>
          </a:prstGeom>
        </p:spPr>
        <p:txBody>
          <a:bodyPr vert="horz" lIns="91440" tIns="45720" rIns="91440" bIns="45720" rtlCol="0" anchor="ctr"/>
          <a:lstStyle>
            <a:lvl1pPr algn="r">
              <a:defRPr sz="798" kern="600" spc="133">
                <a:solidFill>
                  <a:schemeClr val="tx1">
                    <a:tint val="75000"/>
                  </a:schemeClr>
                </a:solidFill>
                <a:latin typeface="Arial Regular"/>
                <a:cs typeface="Arial Regular"/>
              </a:defRPr>
            </a:lvl1pPr>
          </a:lstStyle>
          <a:p>
            <a:pPr defTabSz="456777">
              <a:defRPr/>
            </a:pPr>
            <a:fld id="{4EC81867-FDA1-8942-93C7-D4A3C6ACDEA8}" type="datetime4">
              <a:rPr lang="en-US" smtClean="0">
                <a:solidFill>
                  <a:prstClr val="black">
                    <a:tint val="75000"/>
                  </a:prstClr>
                </a:solidFill>
              </a:rPr>
              <a:pPr defTabSz="456777">
                <a:defRPr/>
              </a:pPr>
              <a:t>April 13, 2021</a:t>
            </a:fld>
            <a:endParaRPr lang="en-US" dirty="0">
              <a:solidFill>
                <a:prstClr val="black">
                  <a:tint val="75000"/>
                </a:prstClr>
              </a:solidFill>
            </a:endParaRPr>
          </a:p>
        </p:txBody>
      </p:sp>
      <p:sp>
        <p:nvSpPr>
          <p:cNvPr id="9" name="Slide Number Placeholder 5"/>
          <p:cNvSpPr>
            <a:spLocks noGrp="1"/>
          </p:cNvSpPr>
          <p:nvPr>
            <p:ph type="sldNum" sz="quarter" idx="4"/>
          </p:nvPr>
        </p:nvSpPr>
        <p:spPr>
          <a:xfrm>
            <a:off x="11458223" y="6371769"/>
            <a:ext cx="478975" cy="364788"/>
          </a:xfrm>
          <a:prstGeom prst="rect">
            <a:avLst/>
          </a:prstGeom>
        </p:spPr>
        <p:txBody>
          <a:bodyPr vert="horz" lIns="91440" tIns="45720" rIns="91440" bIns="45720" rtlCol="0" anchor="ctr"/>
          <a:lstStyle>
            <a:lvl1pPr algn="r">
              <a:defRPr sz="798">
                <a:solidFill>
                  <a:schemeClr val="tx1">
                    <a:tint val="75000"/>
                  </a:schemeClr>
                </a:solidFill>
                <a:latin typeface="Arial Regular"/>
                <a:cs typeface="Arial Regular"/>
              </a:defRPr>
            </a:lvl1pPr>
          </a:lstStyle>
          <a:p>
            <a:pPr defTabSz="456777">
              <a:defRPr/>
            </a:pPr>
            <a:fld id="{54637A5F-2DAE-B642-9933-0C0B9D2C0F12}" type="slidenum">
              <a:rPr lang="en-US" smtClean="0">
                <a:solidFill>
                  <a:prstClr val="black">
                    <a:tint val="75000"/>
                  </a:prstClr>
                </a:solidFill>
              </a:rPr>
              <a:pPr defTabSz="456777">
                <a:defRPr/>
              </a:pPr>
              <a:t>‹#›</a:t>
            </a:fld>
            <a:endParaRPr lang="en-US" dirty="0">
              <a:solidFill>
                <a:prstClr val="black">
                  <a:tint val="75000"/>
                </a:prstClr>
              </a:solidFill>
            </a:endParaRPr>
          </a:p>
        </p:txBody>
      </p:sp>
      <p:sp>
        <p:nvSpPr>
          <p:cNvPr id="5" name="Content Placeholder 4"/>
          <p:cNvSpPr>
            <a:spLocks noGrp="1"/>
          </p:cNvSpPr>
          <p:nvPr>
            <p:ph sz="quarter" idx="11"/>
          </p:nvPr>
        </p:nvSpPr>
        <p:spPr>
          <a:xfrm>
            <a:off x="304799" y="1451819"/>
            <a:ext cx="11582400" cy="4506867"/>
          </a:xfrm>
        </p:spPr>
        <p:txBody>
          <a:bodyPr wrap="square" tIns="274320" bIns="274320" anchor="ctr">
            <a:normAutofit/>
          </a:bodyPr>
          <a:lstStyle>
            <a:lvl1pPr>
              <a:defRPr sz="4259"/>
            </a:lvl1pPr>
            <a:lvl2pPr>
              <a:defRPr sz="3727"/>
            </a:lvl2pPr>
            <a:lvl3pPr>
              <a:defRPr sz="3194"/>
            </a:lvl3pPr>
            <a:lvl4pPr>
              <a:defRPr sz="2662"/>
            </a:lvl4pPr>
            <a:lvl5pPr>
              <a:defRPr sz="2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type="body" sz="quarter" idx="12" hasCustomPrompt="1"/>
          </p:nvPr>
        </p:nvSpPr>
        <p:spPr>
          <a:xfrm>
            <a:off x="304800" y="233625"/>
            <a:ext cx="11582400" cy="1218072"/>
          </a:xfrm>
        </p:spPr>
        <p:txBody>
          <a:bodyPr>
            <a:normAutofit/>
          </a:bodyPr>
          <a:lstStyle>
            <a:lvl1pPr marL="0" indent="0">
              <a:spcBef>
                <a:spcPts val="0"/>
              </a:spcBef>
              <a:buNone/>
              <a:defRPr sz="4792" baseline="0">
                <a:solidFill>
                  <a:schemeClr val="accent1"/>
                </a:solidFill>
                <a:latin typeface="Georgia" charset="0"/>
                <a:ea typeface="Georgia" charset="0"/>
                <a:cs typeface="Georgia" charset="0"/>
              </a:defRPr>
            </a:lvl1pPr>
            <a:lvl2pPr marL="608473" indent="0">
              <a:buNone/>
              <a:defRPr sz="5856">
                <a:solidFill>
                  <a:schemeClr val="bg1"/>
                </a:solidFill>
                <a:latin typeface="Georgia" charset="0"/>
                <a:ea typeface="Georgia" charset="0"/>
                <a:cs typeface="Georgia" charset="0"/>
              </a:defRPr>
            </a:lvl2pPr>
            <a:lvl3pPr marL="1216945" indent="0">
              <a:buNone/>
              <a:defRPr sz="5856">
                <a:solidFill>
                  <a:schemeClr val="bg1"/>
                </a:solidFill>
                <a:latin typeface="Georgia" charset="0"/>
                <a:ea typeface="Georgia" charset="0"/>
                <a:cs typeface="Georgia" charset="0"/>
              </a:defRPr>
            </a:lvl3pPr>
            <a:lvl4pPr marL="1825418" indent="0">
              <a:buNone/>
              <a:defRPr sz="5856">
                <a:solidFill>
                  <a:schemeClr val="bg1"/>
                </a:solidFill>
                <a:latin typeface="Georgia" charset="0"/>
                <a:ea typeface="Georgia" charset="0"/>
                <a:cs typeface="Georgia" charset="0"/>
              </a:defRPr>
            </a:lvl4pPr>
            <a:lvl5pPr marL="2433891" indent="0">
              <a:buNone/>
              <a:defRPr sz="5856">
                <a:solidFill>
                  <a:schemeClr val="bg1"/>
                </a:solidFill>
                <a:latin typeface="Georgia" charset="0"/>
                <a:ea typeface="Georgia" charset="0"/>
                <a:cs typeface="Georgia" charset="0"/>
              </a:defRPr>
            </a:lvl5pPr>
          </a:lstStyle>
          <a:p>
            <a:pPr lvl="0"/>
            <a:r>
              <a:rPr lang="en-US" dirty="0"/>
              <a:t>Click to Edit Title</a:t>
            </a:r>
          </a:p>
        </p:txBody>
      </p:sp>
    </p:spTree>
    <p:extLst>
      <p:ext uri="{BB962C8B-B14F-4D97-AF65-F5344CB8AC3E}">
        <p14:creationId xmlns:p14="http://schemas.microsoft.com/office/powerpoint/2010/main" val="47369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dirty="0"/>
              <a:t>Click icon to add picture</a:t>
            </a:r>
            <a:endParaRP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241684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ullets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799" y="233625"/>
            <a:ext cx="11582400" cy="1184013"/>
          </a:xfrm>
        </p:spPr>
        <p:txBody>
          <a:bodyPr>
            <a:normAutofit/>
          </a:bodyPr>
          <a:lstStyle>
            <a:lvl1pPr algn="l" defTabSz="609036" rtl="0" eaLnBrk="1" latinLnBrk="0" hangingPunct="1">
              <a:spcBef>
                <a:spcPct val="0"/>
              </a:spcBef>
              <a:buNone/>
              <a:defRPr lang="en-US" sz="3730" kern="1200">
                <a:solidFill>
                  <a:srgbClr val="ED8B00"/>
                </a:solidFill>
                <a:latin typeface="Georgia" charset="0"/>
                <a:ea typeface="Georgia" charset="0"/>
                <a:cs typeface="Georgia" charset="0"/>
              </a:defRPr>
            </a:lvl1pPr>
          </a:lstStyle>
          <a:p>
            <a:r>
              <a:rPr lang="en-US"/>
              <a:t>Click to Edit Title</a:t>
            </a:r>
          </a:p>
        </p:txBody>
      </p:sp>
      <p:pic>
        <p:nvPicPr>
          <p:cNvPr id="3" name="Picture 2"/>
          <p:cNvPicPr>
            <a:picLocks noChangeAspect="1"/>
          </p:cNvPicPr>
          <p:nvPr userDrawn="1"/>
        </p:nvPicPr>
        <p:blipFill rotWithShape="1">
          <a:blip r:embed="rId2"/>
          <a:srcRect l="857" t="859" r="857" b="666"/>
          <a:stretch/>
        </p:blipFill>
        <p:spPr>
          <a:xfrm>
            <a:off x="1" y="3"/>
            <a:ext cx="12191999" cy="233622"/>
          </a:xfrm>
          <a:prstGeom prst="rect">
            <a:avLst/>
          </a:prstGeom>
        </p:spPr>
      </p:pic>
      <p:sp>
        <p:nvSpPr>
          <p:cNvPr id="8" name="Text Placeholder 4"/>
          <p:cNvSpPr>
            <a:spLocks noGrp="1"/>
          </p:cNvSpPr>
          <p:nvPr>
            <p:ph type="body" sz="quarter" idx="10" hasCustomPrompt="1"/>
          </p:nvPr>
        </p:nvSpPr>
        <p:spPr>
          <a:xfrm>
            <a:off x="304800" y="1417638"/>
            <a:ext cx="11582401" cy="4412614"/>
          </a:xfrm>
        </p:spPr>
        <p:txBody>
          <a:bodyPr>
            <a:normAutofit/>
          </a:bodyPr>
          <a:lstStyle>
            <a:lvl1pPr marL="456777" indent="-456777">
              <a:buFont typeface="Arial" charset="0"/>
              <a:buChar char="•"/>
              <a:defRPr sz="2931">
                <a:solidFill>
                  <a:srgbClr val="75787B"/>
                </a:solidFill>
              </a:defRPr>
            </a:lvl1pPr>
            <a:lvl2pPr marL="1065813" indent="-456777">
              <a:buFont typeface="LucidaGrande" charset="0"/>
              <a:buChar char="-"/>
              <a:defRPr baseline="0">
                <a:solidFill>
                  <a:srgbClr val="75787B"/>
                </a:solidFill>
              </a:defRPr>
            </a:lvl2pPr>
            <a:lvl3pPr marL="1598720" indent="-380648">
              <a:buFont typeface="Arial" charset="0"/>
              <a:buChar char="•"/>
              <a:defRPr>
                <a:solidFill>
                  <a:srgbClr val="75787B"/>
                </a:solidFill>
              </a:defRPr>
            </a:lvl3pPr>
            <a:lvl4pPr marL="2207756" indent="-380648">
              <a:buFont typeface="AppleSymbols" charset="0"/>
              <a:buChar char="⎼"/>
              <a:defRPr baseline="0">
                <a:solidFill>
                  <a:srgbClr val="75787B"/>
                </a:solidFill>
              </a:defRPr>
            </a:lvl4pPr>
            <a:lvl5pPr marL="2816792" indent="-380648">
              <a:buFont typeface="HiraMinProN-W3" charset="-128"/>
              <a:buChar char="・"/>
              <a:defRPr baseline="0">
                <a:solidFill>
                  <a:srgbClr val="75787B"/>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1"/>
          </p:nvPr>
        </p:nvSpPr>
        <p:spPr/>
        <p:txBody>
          <a:bodyPr/>
          <a:lstStyle/>
          <a:p>
            <a:fld id="{4FE099EE-F27B-174D-A086-EFBB91740A82}" type="datetime3">
              <a:rPr lang="en-US" smtClean="0"/>
              <a:t>13 April 2021</a:t>
            </a:fld>
            <a:endParaRPr lang="en-US"/>
          </a:p>
        </p:txBody>
      </p:sp>
      <p:sp>
        <p:nvSpPr>
          <p:cNvPr id="11" name="Slide Number Placeholder 10"/>
          <p:cNvSpPr>
            <a:spLocks noGrp="1"/>
          </p:cNvSpPr>
          <p:nvPr>
            <p:ph type="sldNum" sz="quarter" idx="12"/>
          </p:nvPr>
        </p:nvSpPr>
        <p:spPr/>
        <p:txBody>
          <a:bodyPr/>
          <a:lstStyle/>
          <a:p>
            <a:fld id="{45BBCB92-5AEC-D142-A121-5739B5020489}" type="slidenum">
              <a:rPr lang="en-US"/>
              <a:pPr/>
              <a:t>‹#›</a:t>
            </a:fld>
            <a:endParaRPr lang="en-US"/>
          </a:p>
        </p:txBody>
      </p:sp>
    </p:spTree>
    <p:extLst>
      <p:ext uri="{BB962C8B-B14F-4D97-AF65-F5344CB8AC3E}">
        <p14:creationId xmlns:p14="http://schemas.microsoft.com/office/powerpoint/2010/main" val="22916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4/13/2021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 id="2147483668" r:id="rId20"/>
    <p:sldLayoutId id="2147483669" r:id="rId21"/>
    <p:sldLayoutId id="2147483671" r:id="rId22"/>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c.com/author/marcel-schwantes" TargetMode="External"/><Relationship Id="rId2" Type="http://schemas.openxmlformats.org/officeDocument/2006/relationships/hyperlink" Target="https://www.inc.com/marcel-schwantes/with-a-single-tweet-linkedins-ceo-taught-a-major-lesson-in-managing-people-successfully.html"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skycaremedia.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pss.sagepub.com/content/early/2013/05/20/0956797612469537.abstract" TargetMode="Externa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eatergood.berkeley.edu/quizzes"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3D7E-DBE9-401C-86F4-15627F35A9E3}"/>
              </a:ext>
            </a:extLst>
          </p:cNvPr>
          <p:cNvSpPr>
            <a:spLocks noGrp="1"/>
          </p:cNvSpPr>
          <p:nvPr>
            <p:ph type="ctrTitle"/>
          </p:nvPr>
        </p:nvSpPr>
        <p:spPr>
          <a:xfrm>
            <a:off x="1637071" y="497138"/>
            <a:ext cx="9720057" cy="2262781"/>
          </a:xfrm>
        </p:spPr>
        <p:txBody>
          <a:bodyPr/>
          <a:lstStyle/>
          <a:p>
            <a:pPr algn="ctr"/>
            <a:r>
              <a:rPr lang="en-US" b="1" dirty="0"/>
              <a:t>The Art of </a:t>
            </a:r>
            <a:br>
              <a:rPr lang="en-US" b="1" dirty="0"/>
            </a:br>
            <a:r>
              <a:rPr lang="en-US" b="1" dirty="0"/>
              <a:t>Compassionate Leadership</a:t>
            </a:r>
          </a:p>
        </p:txBody>
      </p:sp>
      <p:sp>
        <p:nvSpPr>
          <p:cNvPr id="3" name="Subtitle 2">
            <a:extLst>
              <a:ext uri="{FF2B5EF4-FFF2-40B4-BE49-F238E27FC236}">
                <a16:creationId xmlns:a16="http://schemas.microsoft.com/office/drawing/2014/main" id="{E41976B1-A8F1-4D7F-9377-689B1A9A1C04}"/>
              </a:ext>
            </a:extLst>
          </p:cNvPr>
          <p:cNvSpPr>
            <a:spLocks noGrp="1"/>
          </p:cNvSpPr>
          <p:nvPr>
            <p:ph type="subTitle" idx="1"/>
          </p:nvPr>
        </p:nvSpPr>
        <p:spPr>
          <a:xfrm>
            <a:off x="2220504" y="4482412"/>
            <a:ext cx="8915399" cy="1126283"/>
          </a:xfrm>
        </p:spPr>
        <p:txBody>
          <a:bodyPr>
            <a:normAutofit/>
          </a:bodyPr>
          <a:lstStyle/>
          <a:p>
            <a:pPr algn="ctr"/>
            <a:r>
              <a:rPr lang="en-US" sz="2000" b="1" dirty="0"/>
              <a:t>Mary Tellis-Nayak, RN, MSN, MPH</a:t>
            </a:r>
          </a:p>
          <a:p>
            <a:pPr algn="ctr"/>
            <a:r>
              <a:rPr lang="en-US" sz="2000" b="1" dirty="0"/>
              <a:t>Wellness  Nurse for the Chicago School Sisters of Notre Dame</a:t>
            </a:r>
          </a:p>
        </p:txBody>
      </p:sp>
    </p:spTree>
    <p:extLst>
      <p:ext uri="{BB962C8B-B14F-4D97-AF65-F5344CB8AC3E}">
        <p14:creationId xmlns:p14="http://schemas.microsoft.com/office/powerpoint/2010/main" val="199486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5"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2" name="Title 1">
            <a:extLst>
              <a:ext uri="{FF2B5EF4-FFF2-40B4-BE49-F238E27FC236}">
                <a16:creationId xmlns:a16="http://schemas.microsoft.com/office/drawing/2014/main" id="{84CE9691-481F-44D8-B0D8-21C73EA3D550}"/>
              </a:ext>
            </a:extLst>
          </p:cNvPr>
          <p:cNvSpPr>
            <a:spLocks noGrp="1"/>
          </p:cNvSpPr>
          <p:nvPr>
            <p:ph type="title"/>
          </p:nvPr>
        </p:nvSpPr>
        <p:spPr>
          <a:xfrm>
            <a:off x="987215" y="1318590"/>
            <a:ext cx="5102159" cy="4220820"/>
          </a:xfrm>
        </p:spPr>
        <p:txBody>
          <a:bodyPr vert="horz" lIns="91440" tIns="45720" rIns="91440" bIns="45720" rtlCol="0" anchor="ctr">
            <a:normAutofit/>
          </a:bodyPr>
          <a:lstStyle/>
          <a:p>
            <a:r>
              <a:rPr lang="en-US" sz="5400">
                <a:solidFill>
                  <a:srgbClr val="FFFFFF"/>
                </a:solidFill>
              </a:rPr>
              <a:t>Polling Questions</a:t>
            </a:r>
          </a:p>
        </p:txBody>
      </p:sp>
    </p:spTree>
    <p:extLst>
      <p:ext uri="{BB962C8B-B14F-4D97-AF65-F5344CB8AC3E}">
        <p14:creationId xmlns:p14="http://schemas.microsoft.com/office/powerpoint/2010/main" val="153402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B46CB-A7E7-42FD-906F-563073ACDFB7}"/>
              </a:ext>
            </a:extLst>
          </p:cNvPr>
          <p:cNvSpPr/>
          <p:nvPr/>
        </p:nvSpPr>
        <p:spPr>
          <a:xfrm>
            <a:off x="1814052" y="737420"/>
            <a:ext cx="10132141" cy="5016758"/>
          </a:xfrm>
          <a:prstGeom prst="rect">
            <a:avLst/>
          </a:prstGeom>
        </p:spPr>
        <p:txBody>
          <a:bodyPr wrap="square">
            <a:spAutoFit/>
          </a:bodyPr>
          <a:lstStyle/>
          <a:p>
            <a:r>
              <a:rPr lang="en-US" sz="4000" b="1" dirty="0"/>
              <a:t>I have a strong and reliable network of supportive colleagues at work</a:t>
            </a:r>
            <a:r>
              <a:rPr lang="en-US" sz="4000" dirty="0"/>
              <a:t>.</a:t>
            </a:r>
          </a:p>
          <a:p>
            <a:endParaRPr lang="en-US" sz="4000" dirty="0"/>
          </a:p>
          <a:p>
            <a:r>
              <a:rPr lang="en-US" sz="4000" dirty="0"/>
              <a:t>1)  Strongly Disagree</a:t>
            </a:r>
          </a:p>
          <a:p>
            <a:r>
              <a:rPr lang="en-US" sz="4000" dirty="0"/>
              <a:t>2)  Disagree</a:t>
            </a:r>
          </a:p>
          <a:p>
            <a:r>
              <a:rPr lang="en-US" sz="4000" dirty="0"/>
              <a:t>3)  Neither Agree nor Disagree</a:t>
            </a:r>
          </a:p>
          <a:p>
            <a:r>
              <a:rPr lang="en-US" sz="4000" dirty="0"/>
              <a:t>4)  Agree</a:t>
            </a:r>
          </a:p>
          <a:p>
            <a:r>
              <a:rPr lang="en-US" sz="4000" dirty="0"/>
              <a:t>5)  Strongly Agree</a:t>
            </a:r>
          </a:p>
        </p:txBody>
      </p:sp>
    </p:spTree>
    <p:extLst>
      <p:ext uri="{BB962C8B-B14F-4D97-AF65-F5344CB8AC3E}">
        <p14:creationId xmlns:p14="http://schemas.microsoft.com/office/powerpoint/2010/main" val="272831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56D5E-3E81-4B37-933F-DB84CA23C7BA}"/>
              </a:ext>
            </a:extLst>
          </p:cNvPr>
          <p:cNvSpPr/>
          <p:nvPr/>
        </p:nvSpPr>
        <p:spPr>
          <a:xfrm>
            <a:off x="1150374" y="363312"/>
            <a:ext cx="11041626" cy="5632311"/>
          </a:xfrm>
          <a:prstGeom prst="rect">
            <a:avLst/>
          </a:prstGeom>
        </p:spPr>
        <p:txBody>
          <a:bodyPr wrap="square">
            <a:spAutoFit/>
          </a:bodyPr>
          <a:lstStyle/>
          <a:p>
            <a:r>
              <a:rPr lang="en-US" sz="4000" b="1" dirty="0"/>
              <a:t>At my workplace, we routinely thank each other for everyday efforts and contributions to success</a:t>
            </a:r>
            <a:r>
              <a:rPr lang="en-US" sz="4000" dirty="0"/>
              <a:t>.</a:t>
            </a:r>
          </a:p>
          <a:p>
            <a:endParaRPr lang="en-US" sz="4000" dirty="0"/>
          </a:p>
          <a:p>
            <a:r>
              <a:rPr lang="en-US" sz="4000" dirty="0"/>
              <a:t>1)  Strongly Disagree</a:t>
            </a:r>
          </a:p>
          <a:p>
            <a:r>
              <a:rPr lang="en-US" sz="4000" dirty="0"/>
              <a:t>2)  Disagree</a:t>
            </a:r>
          </a:p>
          <a:p>
            <a:r>
              <a:rPr lang="en-US" sz="4000" dirty="0"/>
              <a:t>3)  Neither Agree nor Disagree</a:t>
            </a:r>
          </a:p>
          <a:p>
            <a:r>
              <a:rPr lang="en-US" sz="4000" dirty="0"/>
              <a:t>4)  Agree</a:t>
            </a:r>
          </a:p>
          <a:p>
            <a:r>
              <a:rPr lang="en-US" sz="4000" dirty="0"/>
              <a:t>5)  Strongly Agree</a:t>
            </a:r>
          </a:p>
        </p:txBody>
      </p:sp>
    </p:spTree>
    <p:extLst>
      <p:ext uri="{BB962C8B-B14F-4D97-AF65-F5344CB8AC3E}">
        <p14:creationId xmlns:p14="http://schemas.microsoft.com/office/powerpoint/2010/main" val="1182736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D1DCD7-C40F-4B30-8960-B62B1F41AC34}"/>
              </a:ext>
            </a:extLst>
          </p:cNvPr>
          <p:cNvSpPr/>
          <p:nvPr/>
        </p:nvSpPr>
        <p:spPr>
          <a:xfrm>
            <a:off x="2045109" y="555042"/>
            <a:ext cx="10014155" cy="5016758"/>
          </a:xfrm>
          <a:prstGeom prst="rect">
            <a:avLst/>
          </a:prstGeom>
        </p:spPr>
        <p:txBody>
          <a:bodyPr wrap="square">
            <a:spAutoFit/>
          </a:bodyPr>
          <a:lstStyle/>
          <a:p>
            <a:r>
              <a:rPr lang="en-US" sz="4000" b="1" dirty="0"/>
              <a:t>At my work, my colleagues and I think of each other as friends.</a:t>
            </a:r>
          </a:p>
          <a:p>
            <a:endParaRPr lang="en-US" sz="4000" b="1" dirty="0"/>
          </a:p>
          <a:p>
            <a:r>
              <a:rPr lang="en-US" sz="4000" dirty="0"/>
              <a:t>1)  Strongly Disagree</a:t>
            </a:r>
          </a:p>
          <a:p>
            <a:r>
              <a:rPr lang="en-US" sz="4000" dirty="0"/>
              <a:t>2)  Disagree</a:t>
            </a:r>
          </a:p>
          <a:p>
            <a:r>
              <a:rPr lang="en-US" sz="4000" dirty="0"/>
              <a:t>3)  Neither Agree nor Disagree</a:t>
            </a:r>
          </a:p>
          <a:p>
            <a:r>
              <a:rPr lang="en-US" sz="4000" dirty="0"/>
              <a:t>4)  Agree</a:t>
            </a:r>
          </a:p>
          <a:p>
            <a:r>
              <a:rPr lang="en-US" sz="4000" dirty="0"/>
              <a:t>5)  Strongly Agree</a:t>
            </a:r>
          </a:p>
        </p:txBody>
      </p:sp>
    </p:spTree>
    <p:extLst>
      <p:ext uri="{BB962C8B-B14F-4D97-AF65-F5344CB8AC3E}">
        <p14:creationId xmlns:p14="http://schemas.microsoft.com/office/powerpoint/2010/main" val="46807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EED357-30A6-45C1-84C5-2101123E91A2}"/>
              </a:ext>
            </a:extLst>
          </p:cNvPr>
          <p:cNvSpPr/>
          <p:nvPr/>
        </p:nvSpPr>
        <p:spPr>
          <a:xfrm>
            <a:off x="1651819" y="776268"/>
            <a:ext cx="10323871" cy="5016758"/>
          </a:xfrm>
          <a:prstGeom prst="rect">
            <a:avLst/>
          </a:prstGeom>
        </p:spPr>
        <p:txBody>
          <a:bodyPr wrap="square">
            <a:spAutoFit/>
          </a:bodyPr>
          <a:lstStyle/>
          <a:p>
            <a:r>
              <a:rPr lang="en-US" sz="4000" b="1" dirty="0"/>
              <a:t>There is a high level of trust throughout my workplace.</a:t>
            </a:r>
          </a:p>
          <a:p>
            <a:endParaRPr lang="en-US" sz="4000" dirty="0"/>
          </a:p>
          <a:p>
            <a:r>
              <a:rPr lang="en-US" sz="4000" dirty="0"/>
              <a:t>1)  Strongly Disagree</a:t>
            </a:r>
          </a:p>
          <a:p>
            <a:r>
              <a:rPr lang="en-US" sz="4000" dirty="0"/>
              <a:t>2)  Disagree</a:t>
            </a:r>
          </a:p>
          <a:p>
            <a:r>
              <a:rPr lang="en-US" sz="4000" dirty="0"/>
              <a:t>3)  Neither Agree nor Disagree</a:t>
            </a:r>
          </a:p>
          <a:p>
            <a:r>
              <a:rPr lang="en-US" sz="4000" dirty="0"/>
              <a:t>4)  Agree</a:t>
            </a:r>
          </a:p>
          <a:p>
            <a:r>
              <a:rPr lang="en-US" sz="4000" dirty="0"/>
              <a:t>5)  Strongly Agree</a:t>
            </a:r>
          </a:p>
        </p:txBody>
      </p:sp>
    </p:spTree>
    <p:extLst>
      <p:ext uri="{BB962C8B-B14F-4D97-AF65-F5344CB8AC3E}">
        <p14:creationId xmlns:p14="http://schemas.microsoft.com/office/powerpoint/2010/main" val="72404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10C696-2235-4341-8338-81D87096BDAE}"/>
              </a:ext>
            </a:extLst>
          </p:cNvPr>
          <p:cNvSpPr/>
          <p:nvPr/>
        </p:nvSpPr>
        <p:spPr>
          <a:xfrm>
            <a:off x="2458065" y="732022"/>
            <a:ext cx="9532374" cy="5016758"/>
          </a:xfrm>
          <a:prstGeom prst="rect">
            <a:avLst/>
          </a:prstGeom>
        </p:spPr>
        <p:txBody>
          <a:bodyPr wrap="square">
            <a:spAutoFit/>
          </a:bodyPr>
          <a:lstStyle/>
          <a:p>
            <a:r>
              <a:rPr lang="en-US" sz="4000" b="1" dirty="0"/>
              <a:t>The work we do in my organization serves a greater purpose</a:t>
            </a:r>
            <a:r>
              <a:rPr lang="en-US" sz="4000" dirty="0"/>
              <a:t>.</a:t>
            </a:r>
          </a:p>
          <a:p>
            <a:endParaRPr lang="en-US" sz="4000" dirty="0"/>
          </a:p>
          <a:p>
            <a:r>
              <a:rPr lang="en-US" sz="4000" dirty="0"/>
              <a:t>1)  Strongly Disagree</a:t>
            </a:r>
          </a:p>
          <a:p>
            <a:r>
              <a:rPr lang="en-US" sz="4000" dirty="0"/>
              <a:t>2)  Disagree</a:t>
            </a:r>
          </a:p>
          <a:p>
            <a:r>
              <a:rPr lang="en-US" sz="4000" dirty="0"/>
              <a:t>3)  Neither Agree nor Disagree</a:t>
            </a:r>
          </a:p>
          <a:p>
            <a:r>
              <a:rPr lang="en-US" sz="4000" dirty="0"/>
              <a:t>4)  Agree</a:t>
            </a:r>
          </a:p>
          <a:p>
            <a:r>
              <a:rPr lang="en-US" sz="4000" dirty="0"/>
              <a:t>5)  Strongly Agree</a:t>
            </a:r>
          </a:p>
        </p:txBody>
      </p:sp>
    </p:spTree>
    <p:extLst>
      <p:ext uri="{BB962C8B-B14F-4D97-AF65-F5344CB8AC3E}">
        <p14:creationId xmlns:p14="http://schemas.microsoft.com/office/powerpoint/2010/main" val="359031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1"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2"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3"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4"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5"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6"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7"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8"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9"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0"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1"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33"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5" name="Rectangle 34">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002EE51F-C2C9-4EFE-B51E-BF18D9E218C7}"/>
              </a:ext>
            </a:extLst>
          </p:cNvPr>
          <p:cNvSpPr>
            <a:spLocks noGrp="1"/>
          </p:cNvSpPr>
          <p:nvPr>
            <p:ph idx="1"/>
          </p:nvPr>
        </p:nvSpPr>
        <p:spPr>
          <a:xfrm>
            <a:off x="5285509" y="1093380"/>
            <a:ext cx="6219103" cy="4679250"/>
          </a:xfrm>
        </p:spPr>
        <p:txBody>
          <a:bodyPr anchor="ctr">
            <a:normAutofit/>
          </a:bodyPr>
          <a:lstStyle/>
          <a:p>
            <a:r>
              <a:rPr lang="en-US" sz="3600" dirty="0"/>
              <a:t>If you have answered “agree” or “strongly agree” to most of these five questions, you are likely working in a community where there is a culture of compassion .</a:t>
            </a:r>
          </a:p>
        </p:txBody>
      </p:sp>
      <p:pic>
        <p:nvPicPr>
          <p:cNvPr id="6148" name="Picture 4" descr="Why it's important to practice compassion in the workplace right now |  Hiring Success">
            <a:extLst>
              <a:ext uri="{FF2B5EF4-FFF2-40B4-BE49-F238E27FC236}">
                <a16:creationId xmlns:a16="http://schemas.microsoft.com/office/drawing/2014/main" id="{0D26A91F-D939-48CD-AD33-0EC69002C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8" y="1808532"/>
            <a:ext cx="4685102" cy="312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9111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9EA10-A869-41A8-B270-7D9416703A9C}"/>
              </a:ext>
            </a:extLst>
          </p:cNvPr>
          <p:cNvSpPr>
            <a:spLocks noGrp="1"/>
          </p:cNvSpPr>
          <p:nvPr>
            <p:ph type="title"/>
          </p:nvPr>
        </p:nvSpPr>
        <p:spPr/>
        <p:txBody>
          <a:bodyPr/>
          <a:lstStyle/>
          <a:p>
            <a:pPr algn="ctr"/>
            <a:r>
              <a:rPr lang="en-US" b="1" dirty="0"/>
              <a:t>Leaders Create </a:t>
            </a:r>
            <a:br>
              <a:rPr lang="en-US" b="1" dirty="0"/>
            </a:br>
            <a:r>
              <a:rPr lang="en-US" b="1" dirty="0"/>
              <a:t>Compassionate Cultures</a:t>
            </a:r>
          </a:p>
        </p:txBody>
      </p:sp>
      <p:sp>
        <p:nvSpPr>
          <p:cNvPr id="5" name="Text Placeholder 4">
            <a:extLst>
              <a:ext uri="{FF2B5EF4-FFF2-40B4-BE49-F238E27FC236}">
                <a16:creationId xmlns:a16="http://schemas.microsoft.com/office/drawing/2014/main" id="{4603F80D-5694-422B-9C1D-AA2F589A6FC2}"/>
              </a:ext>
            </a:extLst>
          </p:cNvPr>
          <p:cNvSpPr>
            <a:spLocks noGrp="1"/>
          </p:cNvSpPr>
          <p:nvPr>
            <p:ph type="body" idx="1"/>
          </p:nvPr>
        </p:nvSpPr>
        <p:spPr>
          <a:xfrm>
            <a:off x="2589212" y="4990219"/>
            <a:ext cx="8915399" cy="860400"/>
          </a:xfrm>
        </p:spPr>
        <p:txBody>
          <a:bodyPr>
            <a:normAutofit/>
          </a:bodyPr>
          <a:lstStyle/>
          <a:p>
            <a:pPr algn="ctr"/>
            <a:r>
              <a:rPr lang="en-US" sz="4400" b="1" dirty="0"/>
              <a:t>Do You?</a:t>
            </a:r>
          </a:p>
        </p:txBody>
      </p:sp>
    </p:spTree>
    <p:extLst>
      <p:ext uri="{BB962C8B-B14F-4D97-AF65-F5344CB8AC3E}">
        <p14:creationId xmlns:p14="http://schemas.microsoft.com/office/powerpoint/2010/main" val="171570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209801" y="381000"/>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lgn="ctr" eaLnBrk="1" hangingPunct="1">
              <a:spcBef>
                <a:spcPct val="50000"/>
              </a:spcBef>
              <a:buFontTx/>
              <a:buNone/>
            </a:pPr>
            <a:r>
              <a:rPr lang="en-US" altLang="en-US" sz="3601" dirty="0">
                <a:solidFill>
                  <a:schemeClr val="tx1"/>
                </a:solidFill>
              </a:rPr>
              <a:t>Think of someone</a:t>
            </a:r>
            <a:br>
              <a:rPr lang="en-US" altLang="en-US" sz="3601" dirty="0">
                <a:solidFill>
                  <a:schemeClr val="tx1"/>
                </a:solidFill>
              </a:rPr>
            </a:br>
            <a:r>
              <a:rPr lang="en-US" altLang="en-US" sz="3601" dirty="0">
                <a:solidFill>
                  <a:schemeClr val="tx1"/>
                </a:solidFill>
              </a:rPr>
              <a:t>in your life </a:t>
            </a:r>
          </a:p>
          <a:p>
            <a:pPr algn="ctr" eaLnBrk="1" hangingPunct="1">
              <a:spcBef>
                <a:spcPct val="50000"/>
              </a:spcBef>
              <a:buFontTx/>
              <a:buNone/>
            </a:pPr>
            <a:r>
              <a:rPr lang="en-US" altLang="en-US" sz="3601" dirty="0">
                <a:solidFill>
                  <a:schemeClr val="tx1"/>
                </a:solidFill>
              </a:rPr>
              <a:t>who </a:t>
            </a:r>
          </a:p>
          <a:p>
            <a:pPr algn="ctr" eaLnBrk="1" hangingPunct="1">
              <a:spcBef>
                <a:spcPct val="50000"/>
              </a:spcBef>
              <a:buFontTx/>
              <a:buNone/>
            </a:pPr>
            <a:r>
              <a:rPr lang="en-US" altLang="en-US" sz="3601" dirty="0">
                <a:solidFill>
                  <a:schemeClr val="tx1"/>
                </a:solidFill>
              </a:rPr>
              <a:t>has been</a:t>
            </a:r>
            <a:br>
              <a:rPr lang="en-US" altLang="en-US" sz="3601" dirty="0">
                <a:solidFill>
                  <a:schemeClr val="tx1"/>
                </a:solidFill>
              </a:rPr>
            </a:br>
            <a:r>
              <a:rPr lang="en-US" altLang="en-US" sz="3601" dirty="0">
                <a:solidFill>
                  <a:schemeClr val="tx1"/>
                </a:solidFill>
              </a:rPr>
              <a:t>an effective leader</a:t>
            </a:r>
          </a:p>
        </p:txBody>
      </p:sp>
      <p:sp>
        <p:nvSpPr>
          <p:cNvPr id="585731" name="Text Box 3"/>
          <p:cNvSpPr txBox="1">
            <a:spLocks noChangeArrowheads="1"/>
          </p:cNvSpPr>
          <p:nvPr/>
        </p:nvSpPr>
        <p:spPr bwMode="auto">
          <a:xfrm>
            <a:off x="1524000" y="5378452"/>
            <a:ext cx="9144000"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rebuchet MS" panose="020B0603020202020204" pitchFamily="34" charset="0"/>
                <a:ea typeface="ＭＳ Ｐゴシック" panose="020B0600070205080204" pitchFamily="34" charset="-128"/>
              </a:defRPr>
            </a:lvl9pPr>
          </a:lstStyle>
          <a:p>
            <a:pPr algn="ctr" eaLnBrk="1" hangingPunct="1">
              <a:spcBef>
                <a:spcPct val="50000"/>
              </a:spcBef>
              <a:buFontTx/>
              <a:buNone/>
            </a:pPr>
            <a:r>
              <a:rPr lang="en-US" altLang="en-US" sz="3601" b="1" dirty="0">
                <a:solidFill>
                  <a:schemeClr val="tx1"/>
                </a:solidFill>
              </a:rPr>
              <a:t>What qualities did he/she have?</a:t>
            </a:r>
          </a:p>
        </p:txBody>
      </p:sp>
      <p:pic>
        <p:nvPicPr>
          <p:cNvPr id="99332" name="Picture 5" descr="http://mlmnetworksolutions.com/images/a-effictive-leadership-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762001"/>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388" name="Group 134">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389" name="Group 148">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90" name="Rectangle 162">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391"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392" name="Rectangle 166">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8">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1" name="Rectangle 170">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38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629" r="2" b="4138"/>
          <a:stretch/>
        </p:blipFill>
        <p:spPr bwMode="auto">
          <a:xfrm>
            <a:off x="3913094" y="992071"/>
            <a:ext cx="7594802" cy="47265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484487-EE0F-4D67-87E6-6ED7E46AFCA0}"/>
              </a:ext>
            </a:extLst>
          </p:cNvPr>
          <p:cNvSpPr txBox="1"/>
          <p:nvPr/>
        </p:nvSpPr>
        <p:spPr>
          <a:xfrm>
            <a:off x="3479286" y="422220"/>
            <a:ext cx="1728598" cy="6001643"/>
          </a:xfrm>
          <a:prstGeom prst="rect">
            <a:avLst/>
          </a:prstGeom>
          <a:solidFill>
            <a:schemeClr val="accent1"/>
          </a:solidFill>
        </p:spPr>
        <p:txBody>
          <a:bodyPr wrap="square" rtlCol="0">
            <a:spAutoFit/>
          </a:bodyPr>
          <a:lstStyle/>
          <a:p>
            <a:r>
              <a:rPr lang="en-US" sz="2400" dirty="0">
                <a:solidFill>
                  <a:schemeClr val="bg1"/>
                </a:solidFill>
              </a:rPr>
              <a:t>Check off those you feel your staff would say about your leadership</a:t>
            </a:r>
          </a:p>
          <a:p>
            <a:r>
              <a:rPr lang="en-US" sz="2400" dirty="0">
                <a:solidFill>
                  <a:schemeClr val="bg1"/>
                </a:solidFill>
              </a:rPr>
              <a:t>Add others that you feel may not be here but  are your strengths.</a:t>
            </a:r>
          </a:p>
        </p:txBody>
      </p:sp>
    </p:spTree>
    <p:extLst>
      <p:ext uri="{BB962C8B-B14F-4D97-AF65-F5344CB8AC3E}">
        <p14:creationId xmlns:p14="http://schemas.microsoft.com/office/powerpoint/2010/main" val="63246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4C58-8403-4C80-9104-3490CF48E592}"/>
              </a:ext>
            </a:extLst>
          </p:cNvPr>
          <p:cNvSpPr>
            <a:spLocks noGrp="1"/>
          </p:cNvSpPr>
          <p:nvPr>
            <p:ph type="title"/>
          </p:nvPr>
        </p:nvSpPr>
        <p:spPr/>
        <p:txBody>
          <a:bodyPr/>
          <a:lstStyle/>
          <a:p>
            <a:r>
              <a:rPr lang="en-US" b="1" dirty="0"/>
              <a:t>Overview</a:t>
            </a:r>
          </a:p>
        </p:txBody>
      </p:sp>
      <p:sp>
        <p:nvSpPr>
          <p:cNvPr id="3" name="Content Placeholder 2">
            <a:extLst>
              <a:ext uri="{FF2B5EF4-FFF2-40B4-BE49-F238E27FC236}">
                <a16:creationId xmlns:a16="http://schemas.microsoft.com/office/drawing/2014/main" id="{DB345A84-6427-4124-824F-7374EDF0EB87}"/>
              </a:ext>
            </a:extLst>
          </p:cNvPr>
          <p:cNvSpPr>
            <a:spLocks noGrp="1"/>
          </p:cNvSpPr>
          <p:nvPr>
            <p:ph idx="1"/>
          </p:nvPr>
        </p:nvSpPr>
        <p:spPr>
          <a:xfrm>
            <a:off x="2168013" y="1637071"/>
            <a:ext cx="9881419" cy="4274151"/>
          </a:xfrm>
        </p:spPr>
        <p:txBody>
          <a:bodyPr>
            <a:normAutofit/>
          </a:bodyPr>
          <a:lstStyle/>
          <a:p>
            <a:r>
              <a:rPr lang="en-US" sz="2800" dirty="0"/>
              <a:t>Compassion is at the core of healthcare</a:t>
            </a:r>
          </a:p>
          <a:p>
            <a:r>
              <a:rPr lang="en-US" sz="2800" dirty="0"/>
              <a:t>Establishing a culture of compassion in your community</a:t>
            </a:r>
          </a:p>
          <a:p>
            <a:r>
              <a:rPr lang="en-US" sz="2800" dirty="0"/>
              <a:t>Sympathy, empathy, compassion – how they differ</a:t>
            </a:r>
          </a:p>
          <a:p>
            <a:r>
              <a:rPr lang="en-US" sz="2800" dirty="0"/>
              <a:t>The physiology of compassion</a:t>
            </a:r>
          </a:p>
          <a:p>
            <a:r>
              <a:rPr lang="en-US" sz="2800" dirty="0"/>
              <a:t>The survival of the “kindest”</a:t>
            </a:r>
          </a:p>
          <a:p>
            <a:r>
              <a:rPr lang="en-US" sz="2800" dirty="0"/>
              <a:t>What do residents desire?  What do staff desire?</a:t>
            </a:r>
          </a:p>
          <a:p>
            <a:r>
              <a:rPr lang="en-US" sz="2800" dirty="0"/>
              <a:t>How to awaken compassion in your workplace.</a:t>
            </a:r>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98684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presentationgo.com/wp-content/uploads/2015/03/Boss-Leader-Quote-PowerPoi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 y="152400"/>
            <a:ext cx="1201831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1 Rule of Leadership That Will Make Others Want to Follow You">
            <a:extLst>
              <a:ext uri="{FF2B5EF4-FFF2-40B4-BE49-F238E27FC236}">
                <a16:creationId xmlns:a16="http://schemas.microsoft.com/office/drawing/2014/main" id="{86B0A95A-CAB2-401F-8675-223DD27840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F593E9D-8AA6-4378-934F-AF06F2459420}"/>
              </a:ext>
            </a:extLst>
          </p:cNvPr>
          <p:cNvSpPr/>
          <p:nvPr/>
        </p:nvSpPr>
        <p:spPr>
          <a:xfrm>
            <a:off x="6316553" y="643467"/>
            <a:ext cx="4277133" cy="923330"/>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 all about</a:t>
            </a:r>
          </a:p>
        </p:txBody>
      </p:sp>
      <p:sp>
        <p:nvSpPr>
          <p:cNvPr id="5" name="Rectangle 4">
            <a:extLst>
              <a:ext uri="{FF2B5EF4-FFF2-40B4-BE49-F238E27FC236}">
                <a16:creationId xmlns:a16="http://schemas.microsoft.com/office/drawing/2014/main" id="{9F375BC1-5E2E-4AF3-ACB1-772E7C2FF35D}"/>
              </a:ext>
            </a:extLst>
          </p:cNvPr>
          <p:cNvSpPr/>
          <p:nvPr/>
        </p:nvSpPr>
        <p:spPr>
          <a:xfrm>
            <a:off x="6730128" y="4911242"/>
            <a:ext cx="3863558" cy="923330"/>
          </a:xfrm>
          <a:prstGeom prst="rect">
            <a:avLst/>
          </a:prstGeom>
          <a:noFill/>
        </p:spPr>
        <p:txBody>
          <a:bodyPr wrap="none" lIns="91440" tIns="45720" rIns="91440" bIns="45720">
            <a:spAutoFit/>
          </a:bodyPr>
          <a:lstStyle/>
          <a:p>
            <a:pPr algn="ctr"/>
            <a:r>
              <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Leadership</a:t>
            </a:r>
          </a:p>
        </p:txBody>
      </p:sp>
    </p:spTree>
    <p:extLst>
      <p:ext uri="{BB962C8B-B14F-4D97-AF65-F5344CB8AC3E}">
        <p14:creationId xmlns:p14="http://schemas.microsoft.com/office/powerpoint/2010/main" val="3010584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6D27-E6AF-4F1D-BA89-9114AE9B20CA}"/>
              </a:ext>
            </a:extLst>
          </p:cNvPr>
          <p:cNvSpPr>
            <a:spLocks noGrp="1"/>
          </p:cNvSpPr>
          <p:nvPr>
            <p:ph type="title"/>
          </p:nvPr>
        </p:nvSpPr>
        <p:spPr>
          <a:xfrm>
            <a:off x="2746530" y="385916"/>
            <a:ext cx="9320980" cy="2895600"/>
          </a:xfrm>
        </p:spPr>
        <p:txBody>
          <a:bodyPr>
            <a:noAutofit/>
          </a:bodyPr>
          <a:lstStyle/>
          <a:p>
            <a:r>
              <a:rPr lang="en-US" sz="3000" dirty="0"/>
              <a:t>While some industries favor a more rigid corporate structure, it's been argued that showing </a:t>
            </a:r>
            <a:r>
              <a:rPr lang="en-US" sz="3000" dirty="0">
                <a:hlinkClick r:id="rId2"/>
              </a:rPr>
              <a:t>compassion in the workplace</a:t>
            </a:r>
            <a:r>
              <a:rPr lang="en-US" sz="3000" dirty="0"/>
              <a:t>  increases employee retention, decreases stress, and even improves health</a:t>
            </a:r>
          </a:p>
        </p:txBody>
      </p:sp>
      <p:sp>
        <p:nvSpPr>
          <p:cNvPr id="3" name="Text Placeholder 2">
            <a:extLst>
              <a:ext uri="{FF2B5EF4-FFF2-40B4-BE49-F238E27FC236}">
                <a16:creationId xmlns:a16="http://schemas.microsoft.com/office/drawing/2014/main" id="{7D758C8A-CEAA-4F62-90C9-509AD733C102}"/>
              </a:ext>
            </a:extLst>
          </p:cNvPr>
          <p:cNvSpPr>
            <a:spLocks noGrp="1"/>
          </p:cNvSpPr>
          <p:nvPr>
            <p:ph type="body" idx="1"/>
          </p:nvPr>
        </p:nvSpPr>
        <p:spPr>
          <a:xfrm>
            <a:off x="2746530" y="3281516"/>
            <a:ext cx="8915399" cy="1555864"/>
          </a:xfrm>
        </p:spPr>
        <p:txBody>
          <a:bodyPr>
            <a:normAutofit/>
          </a:bodyPr>
          <a:lstStyle/>
          <a:p>
            <a:r>
              <a:rPr lang="en-US" sz="2800" b="1" i="1" dirty="0"/>
              <a:t>The 1 Rule of Leadership That Will Make Others Want to Follow You</a:t>
            </a:r>
            <a:endParaRPr lang="en-US" sz="2800" i="1" dirty="0"/>
          </a:p>
        </p:txBody>
      </p:sp>
      <p:sp>
        <p:nvSpPr>
          <p:cNvPr id="4" name="Text Placeholder 3">
            <a:extLst>
              <a:ext uri="{FF2B5EF4-FFF2-40B4-BE49-F238E27FC236}">
                <a16:creationId xmlns:a16="http://schemas.microsoft.com/office/drawing/2014/main" id="{2680218E-5052-4324-AEEE-EAE3C91F74ED}"/>
              </a:ext>
            </a:extLst>
          </p:cNvPr>
          <p:cNvSpPr>
            <a:spLocks noGrp="1"/>
          </p:cNvSpPr>
          <p:nvPr>
            <p:ph type="body" sz="quarter" idx="13"/>
          </p:nvPr>
        </p:nvSpPr>
        <p:spPr>
          <a:xfrm>
            <a:off x="2746530" y="5054504"/>
            <a:ext cx="7536554" cy="381000"/>
          </a:xfrm>
        </p:spPr>
        <p:txBody>
          <a:bodyPr/>
          <a:lstStyle/>
          <a:p>
            <a:r>
              <a:rPr lang="en-US" b="1" cap="all" dirty="0"/>
              <a:t>BY </a:t>
            </a:r>
            <a:r>
              <a:rPr lang="en-US" b="1" cap="all" dirty="0">
                <a:hlinkClick r:id="rId3" tooltip="Read more Inc. articles by Marcel Schwantes"/>
              </a:rPr>
              <a:t>MARCEL SCHWANTES</a:t>
            </a:r>
            <a:r>
              <a:rPr lang="en-US" b="1" cap="all" dirty="0"/>
              <a:t>, FOUNDER AND CHIEF HUMAN OFFICER, LEADERSHIP FROM THE CORE@MARCELSCHWANTES</a:t>
            </a:r>
            <a:endParaRPr lang="en-US" dirty="0"/>
          </a:p>
        </p:txBody>
      </p:sp>
    </p:spTree>
    <p:extLst>
      <p:ext uri="{BB962C8B-B14F-4D97-AF65-F5344CB8AC3E}">
        <p14:creationId xmlns:p14="http://schemas.microsoft.com/office/powerpoint/2010/main" val="84131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A3415D-286E-4149-90B8-3B2912DF6823}"/>
              </a:ext>
            </a:extLst>
          </p:cNvPr>
          <p:cNvSpPr>
            <a:spLocks noGrp="1"/>
          </p:cNvSpPr>
          <p:nvPr>
            <p:ph type="title"/>
          </p:nvPr>
        </p:nvSpPr>
        <p:spPr>
          <a:xfrm>
            <a:off x="1607574" y="313711"/>
            <a:ext cx="9897037" cy="1280890"/>
          </a:xfrm>
        </p:spPr>
        <p:txBody>
          <a:bodyPr/>
          <a:lstStyle/>
          <a:p>
            <a:r>
              <a:rPr lang="en-US" b="1" dirty="0"/>
              <a:t>Creating a Compassionate Culture at Work</a:t>
            </a:r>
          </a:p>
        </p:txBody>
      </p:sp>
      <p:sp>
        <p:nvSpPr>
          <p:cNvPr id="6" name="Content Placeholder 5">
            <a:extLst>
              <a:ext uri="{FF2B5EF4-FFF2-40B4-BE49-F238E27FC236}">
                <a16:creationId xmlns:a16="http://schemas.microsoft.com/office/drawing/2014/main" id="{4F32FD01-4BF4-4712-A29A-D7B852AB6699}"/>
              </a:ext>
            </a:extLst>
          </p:cNvPr>
          <p:cNvSpPr>
            <a:spLocks noGrp="1"/>
          </p:cNvSpPr>
          <p:nvPr>
            <p:ph sz="half" idx="1"/>
          </p:nvPr>
        </p:nvSpPr>
        <p:spPr>
          <a:xfrm>
            <a:off x="845574" y="1594601"/>
            <a:ext cx="5235678" cy="4487999"/>
          </a:xfrm>
        </p:spPr>
        <p:txBody>
          <a:bodyPr>
            <a:normAutofit/>
          </a:bodyPr>
          <a:lstStyle/>
          <a:p>
            <a:r>
              <a:rPr lang="en-US" sz="2400" dirty="0"/>
              <a:t>One</a:t>
            </a:r>
            <a:r>
              <a:rPr lang="en-US" sz="2400" dirty="0">
                <a:solidFill>
                  <a:srgbClr val="FB4A18"/>
                </a:solidFill>
              </a:rPr>
              <a:t> </a:t>
            </a:r>
            <a:r>
              <a:rPr lang="en-US" sz="2400" dirty="0">
                <a:solidFill>
                  <a:schemeClr val="tx1"/>
                </a:solidFill>
              </a:rPr>
              <a:t>study </a:t>
            </a:r>
            <a:r>
              <a:rPr lang="en-US" sz="2400" dirty="0"/>
              <a:t>found that organizations characterized by higher levels of compassion (and other virtuous behaviors, like forgiveness) </a:t>
            </a:r>
            <a:r>
              <a:rPr lang="en-US" sz="2400" u="sng" dirty="0"/>
              <a:t>increased performance</a:t>
            </a:r>
            <a:r>
              <a:rPr lang="en-US" sz="2400" dirty="0"/>
              <a:t>, </a:t>
            </a:r>
            <a:r>
              <a:rPr lang="en-US" sz="2400" u="sng" dirty="0"/>
              <a:t>innovation</a:t>
            </a:r>
            <a:r>
              <a:rPr lang="en-US" sz="2400" dirty="0"/>
              <a:t>, </a:t>
            </a:r>
            <a:r>
              <a:rPr lang="en-US" sz="2400" u="sng" dirty="0"/>
              <a:t>customer retention</a:t>
            </a:r>
            <a:r>
              <a:rPr lang="en-US" sz="2400" dirty="0"/>
              <a:t>, </a:t>
            </a:r>
            <a:r>
              <a:rPr lang="en-US" sz="2400" u="sng" dirty="0"/>
              <a:t>profitability</a:t>
            </a:r>
            <a:r>
              <a:rPr lang="en-US" sz="2400" dirty="0"/>
              <a:t>, and </a:t>
            </a:r>
            <a:r>
              <a:rPr lang="en-US" sz="2400" u="sng" dirty="0"/>
              <a:t>quality</a:t>
            </a:r>
            <a:r>
              <a:rPr lang="en-US" sz="2400" dirty="0"/>
              <a:t>. And, yes, these same firms also had considerably </a:t>
            </a:r>
            <a:r>
              <a:rPr lang="en-US" sz="2400" b="1" u="sng" dirty="0"/>
              <a:t>less employee turnover.</a:t>
            </a:r>
          </a:p>
        </p:txBody>
      </p:sp>
      <p:sp>
        <p:nvSpPr>
          <p:cNvPr id="7" name="Content Placeholder 6">
            <a:extLst>
              <a:ext uri="{FF2B5EF4-FFF2-40B4-BE49-F238E27FC236}">
                <a16:creationId xmlns:a16="http://schemas.microsoft.com/office/drawing/2014/main" id="{3014B380-536F-4FDA-829D-CE19F80B28B9}"/>
              </a:ext>
            </a:extLst>
          </p:cNvPr>
          <p:cNvSpPr>
            <a:spLocks noGrp="1"/>
          </p:cNvSpPr>
          <p:nvPr>
            <p:ph sz="half" idx="2"/>
          </p:nvPr>
        </p:nvSpPr>
        <p:spPr>
          <a:xfrm>
            <a:off x="6386052" y="1182325"/>
            <a:ext cx="5118559" cy="3777622"/>
          </a:xfrm>
        </p:spPr>
        <p:txBody>
          <a:bodyPr>
            <a:noAutofit/>
          </a:bodyPr>
          <a:lstStyle/>
          <a:p>
            <a:r>
              <a:rPr lang="en-US" sz="2400" u="sng" dirty="0"/>
              <a:t>Show appreciation </a:t>
            </a:r>
            <a:r>
              <a:rPr lang="en-US" sz="2400" dirty="0"/>
              <a:t>– Celebrate</a:t>
            </a:r>
          </a:p>
          <a:p>
            <a:r>
              <a:rPr lang="en-US" sz="2400" u="sng" dirty="0"/>
              <a:t>Make a positive impact </a:t>
            </a:r>
            <a:r>
              <a:rPr lang="en-US" sz="2400" dirty="0"/>
              <a:t>– be known in your  neighborhood for compassion</a:t>
            </a:r>
          </a:p>
          <a:p>
            <a:r>
              <a:rPr lang="en-US" sz="2400" u="sng" dirty="0"/>
              <a:t>Lead by example </a:t>
            </a:r>
            <a:r>
              <a:rPr lang="en-US" sz="2400" dirty="0"/>
              <a:t>– show YOU are invested in your work</a:t>
            </a:r>
          </a:p>
          <a:p>
            <a:r>
              <a:rPr lang="en-US" sz="2400" u="sng" dirty="0"/>
              <a:t>Respond with authenticity </a:t>
            </a:r>
            <a:r>
              <a:rPr lang="en-US" sz="2400" dirty="0"/>
              <a:t>– listen to their concerns and help them grow</a:t>
            </a:r>
          </a:p>
          <a:p>
            <a:r>
              <a:rPr lang="en-US" sz="2400" u="sng" dirty="0"/>
              <a:t>Equip your team to take care of business </a:t>
            </a:r>
            <a:r>
              <a:rPr lang="en-US" sz="2400" dirty="0"/>
              <a:t>– empower staff to carry out the vision</a:t>
            </a:r>
          </a:p>
        </p:txBody>
      </p:sp>
    </p:spTree>
    <p:extLst>
      <p:ext uri="{BB962C8B-B14F-4D97-AF65-F5344CB8AC3E}">
        <p14:creationId xmlns:p14="http://schemas.microsoft.com/office/powerpoint/2010/main" val="1647409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5864E0-8D14-4ADA-9DD9-BED47112900E}"/>
              </a:ext>
            </a:extLst>
          </p:cNvPr>
          <p:cNvSpPr>
            <a:spLocks noGrp="1"/>
          </p:cNvSpPr>
          <p:nvPr>
            <p:ph type="title"/>
          </p:nvPr>
        </p:nvSpPr>
        <p:spPr>
          <a:xfrm>
            <a:off x="2589211" y="937873"/>
            <a:ext cx="8915399" cy="1468800"/>
          </a:xfrm>
        </p:spPr>
        <p:txBody>
          <a:bodyPr/>
          <a:lstStyle/>
          <a:p>
            <a:pPr algn="ctr"/>
            <a:r>
              <a:rPr lang="en-US" b="1" dirty="0"/>
              <a:t>So, What is Compassion?</a:t>
            </a:r>
          </a:p>
        </p:txBody>
      </p:sp>
      <p:sp>
        <p:nvSpPr>
          <p:cNvPr id="6" name="Text Placeholder 5">
            <a:extLst>
              <a:ext uri="{FF2B5EF4-FFF2-40B4-BE49-F238E27FC236}">
                <a16:creationId xmlns:a16="http://schemas.microsoft.com/office/drawing/2014/main" id="{0A7E39D2-A79C-4994-B683-063310B384C3}"/>
              </a:ext>
            </a:extLst>
          </p:cNvPr>
          <p:cNvSpPr>
            <a:spLocks noGrp="1"/>
          </p:cNvSpPr>
          <p:nvPr>
            <p:ph type="body" idx="1"/>
          </p:nvPr>
        </p:nvSpPr>
        <p:spPr>
          <a:xfrm>
            <a:off x="2589211" y="3751355"/>
            <a:ext cx="8915399" cy="860400"/>
          </a:xfrm>
        </p:spPr>
        <p:txBody>
          <a:bodyPr>
            <a:normAutofit fontScale="77500" lnSpcReduction="20000"/>
          </a:bodyPr>
          <a:lstStyle/>
          <a:p>
            <a:pPr algn="ctr"/>
            <a:r>
              <a:rPr lang="en-US" sz="3200" b="1" dirty="0"/>
              <a:t>How does it differ from </a:t>
            </a:r>
          </a:p>
          <a:p>
            <a:pPr algn="ctr"/>
            <a:r>
              <a:rPr lang="en-US" sz="3200" b="1" dirty="0"/>
              <a:t>empathy and sympathy?</a:t>
            </a:r>
          </a:p>
        </p:txBody>
      </p:sp>
    </p:spTree>
    <p:extLst>
      <p:ext uri="{BB962C8B-B14F-4D97-AF65-F5344CB8AC3E}">
        <p14:creationId xmlns:p14="http://schemas.microsoft.com/office/powerpoint/2010/main" val="39571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2795" y="677106"/>
            <a:ext cx="9524925" cy="5627823"/>
          </a:xfrm>
          <a:prstGeom prst="rect">
            <a:avLst/>
          </a:prstGeom>
        </p:spPr>
        <p:txBody>
          <a:bodyPr wrap="square">
            <a:spAutoFit/>
          </a:bodyPr>
          <a:lstStyle/>
          <a:p>
            <a:pPr defTabSz="456777">
              <a:defRPr/>
            </a:pPr>
            <a:r>
              <a:rPr lang="en-US" sz="3597" b="1" dirty="0">
                <a:solidFill>
                  <a:prstClr val="black"/>
                </a:solidFill>
                <a:latin typeface="Century Gothic" panose="020B0502020202020204"/>
              </a:rPr>
              <a:t>Compassion</a:t>
            </a:r>
            <a:r>
              <a:rPr lang="en-US" sz="3597" dirty="0">
                <a:solidFill>
                  <a:prstClr val="black"/>
                </a:solidFill>
                <a:latin typeface="Century Gothic" panose="020B0502020202020204"/>
              </a:rPr>
              <a:t> is an emotion that is a </a:t>
            </a:r>
            <a:r>
              <a:rPr lang="en-US" sz="3597" i="1" u="sng" dirty="0">
                <a:solidFill>
                  <a:prstClr val="black"/>
                </a:solidFill>
                <a:latin typeface="Century Gothic" panose="020B0502020202020204"/>
              </a:rPr>
              <a:t>sense of shared suffering</a:t>
            </a:r>
            <a:r>
              <a:rPr lang="en-US" sz="3597" dirty="0">
                <a:solidFill>
                  <a:prstClr val="black"/>
                </a:solidFill>
                <a:latin typeface="Century Gothic" panose="020B0502020202020204"/>
              </a:rPr>
              <a:t>, most often combined with </a:t>
            </a:r>
            <a:r>
              <a:rPr lang="en-US" sz="3597" i="1" u="sng" dirty="0">
                <a:solidFill>
                  <a:prstClr val="black"/>
                </a:solidFill>
                <a:latin typeface="Century Gothic" panose="020B0502020202020204"/>
              </a:rPr>
              <a:t>a desire to alleviate or reduce the suffering </a:t>
            </a:r>
            <a:r>
              <a:rPr lang="en-US" sz="3597" dirty="0">
                <a:solidFill>
                  <a:prstClr val="black"/>
                </a:solidFill>
                <a:latin typeface="Century Gothic" panose="020B0502020202020204"/>
              </a:rPr>
              <a:t>of another; to show special kindness to those who suffer. Compassion essentially </a:t>
            </a:r>
            <a:r>
              <a:rPr lang="en-US" sz="3597" u="sng" dirty="0">
                <a:solidFill>
                  <a:prstClr val="black"/>
                </a:solidFill>
                <a:latin typeface="Century Gothic" panose="020B0502020202020204"/>
              </a:rPr>
              <a:t>arises through empathy</a:t>
            </a:r>
            <a:r>
              <a:rPr lang="en-US" sz="3597" dirty="0">
                <a:solidFill>
                  <a:prstClr val="black"/>
                </a:solidFill>
                <a:latin typeface="Century Gothic" panose="020B0502020202020204"/>
              </a:rPr>
              <a:t>, and is often characterized through actions, wherein a person acting with compassion will seek to aid those they feel compassionate for.</a:t>
            </a:r>
          </a:p>
        </p:txBody>
      </p:sp>
    </p:spTree>
    <p:extLst>
      <p:ext uri="{BB962C8B-B14F-4D97-AF65-F5344CB8AC3E}">
        <p14:creationId xmlns:p14="http://schemas.microsoft.com/office/powerpoint/2010/main" val="264759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rené Brown on Empathy.mp4">
            <a:hlinkClick r:id="" action="ppaction://media"/>
            <a:extLst>
              <a:ext uri="{FF2B5EF4-FFF2-40B4-BE49-F238E27FC236}">
                <a16:creationId xmlns:a16="http://schemas.microsoft.com/office/drawing/2014/main" id="{561C94C6-72C6-1348-BB2D-642568D25A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39" y="3172"/>
            <a:ext cx="12180722" cy="6851656"/>
          </a:xfrm>
          <a:prstGeom prst="rect">
            <a:avLst/>
          </a:prstGeom>
        </p:spPr>
      </p:pic>
    </p:spTree>
    <p:extLst>
      <p:ext uri="{BB962C8B-B14F-4D97-AF65-F5344CB8AC3E}">
        <p14:creationId xmlns:p14="http://schemas.microsoft.com/office/powerpoint/2010/main" val="57128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assion_FuneralC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1" y="3172"/>
            <a:ext cx="12180720" cy="695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1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796" b="1" dirty="0"/>
              <a:t>The Anatomy of Empathy</a:t>
            </a:r>
          </a:p>
        </p:txBody>
      </p:sp>
      <p:sp>
        <p:nvSpPr>
          <p:cNvPr id="4" name="Content Placeholder 3">
            <a:extLst>
              <a:ext uri="{FF2B5EF4-FFF2-40B4-BE49-F238E27FC236}">
                <a16:creationId xmlns:a16="http://schemas.microsoft.com/office/drawing/2014/main" id="{651B030F-363A-43F4-8B1A-B464E71A0B2B}"/>
              </a:ext>
            </a:extLst>
          </p:cNvPr>
          <p:cNvSpPr>
            <a:spLocks noGrp="1"/>
          </p:cNvSpPr>
          <p:nvPr>
            <p:ph idx="1"/>
          </p:nvPr>
        </p:nvSpPr>
        <p:spPr/>
        <p:txBody>
          <a:bodyPr>
            <a:normAutofit fontScale="92500" lnSpcReduction="20000"/>
          </a:bodyPr>
          <a:lstStyle/>
          <a:p>
            <a:pPr marL="0" indent="0">
              <a:buNone/>
            </a:pPr>
            <a:r>
              <a:rPr lang="en-US" sz="3600" dirty="0"/>
              <a:t>Using scanning technology, scientists can identify part of the brain that are active when we empathize with others.  By combining those results with other findings, from psychological evaluations to genetic testing – researchers are beginning to determine which biological and environmental factors reinforce or corrode our capacity for empath.</a:t>
            </a:r>
          </a:p>
        </p:txBody>
      </p:sp>
    </p:spTree>
    <p:extLst>
      <p:ext uri="{BB962C8B-B14F-4D97-AF65-F5344CB8AC3E}">
        <p14:creationId xmlns:p14="http://schemas.microsoft.com/office/powerpoint/2010/main" val="88465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a:stretch>
            <a:fillRect/>
          </a:stretch>
        </p:blipFill>
        <p:spPr>
          <a:xfrm>
            <a:off x="-23361" y="200053"/>
            <a:ext cx="5202183" cy="5223330"/>
          </a:xfrm>
          <a:prstGeom prst="rect">
            <a:avLst/>
          </a:prstGeom>
        </p:spPr>
      </p:pic>
      <p:pic>
        <p:nvPicPr>
          <p:cNvPr id="9" name="Content Placeholder 8"/>
          <p:cNvPicPr>
            <a:picLocks noGrp="1" noChangeAspect="1"/>
          </p:cNvPicPr>
          <p:nvPr>
            <p:ph sz="half" idx="4294967295"/>
          </p:nvPr>
        </p:nvPicPr>
        <p:blipFill>
          <a:blip r:embed="rId4"/>
          <a:stretch>
            <a:fillRect/>
          </a:stretch>
        </p:blipFill>
        <p:spPr>
          <a:xfrm>
            <a:off x="7590801" y="304460"/>
            <a:ext cx="4508559" cy="5278313"/>
          </a:xfrm>
          <a:prstGeom prst="rect">
            <a:avLst/>
          </a:prstGeom>
        </p:spPr>
      </p:pic>
      <p:sp>
        <p:nvSpPr>
          <p:cNvPr id="11" name="TextBox 10"/>
          <p:cNvSpPr txBox="1"/>
          <p:nvPr/>
        </p:nvSpPr>
        <p:spPr>
          <a:xfrm>
            <a:off x="5613847" y="6159965"/>
            <a:ext cx="184731" cy="461345"/>
          </a:xfrm>
          <a:prstGeom prst="rect">
            <a:avLst/>
          </a:prstGeom>
          <a:noFill/>
        </p:spPr>
        <p:txBody>
          <a:bodyPr wrap="none" rtlCol="0">
            <a:spAutoFit/>
          </a:bodyPr>
          <a:lstStyle/>
          <a:p>
            <a:endParaRPr lang="en-US" sz="2398" dirty="0">
              <a:solidFill>
                <a:srgbClr val="75787B"/>
              </a:solidFill>
            </a:endParaRPr>
          </a:p>
        </p:txBody>
      </p:sp>
      <p:pic>
        <p:nvPicPr>
          <p:cNvPr id="12" name="Picture 11"/>
          <p:cNvPicPr>
            <a:picLocks noChangeAspect="1"/>
          </p:cNvPicPr>
          <p:nvPr/>
        </p:nvPicPr>
        <p:blipFill>
          <a:blip r:embed="rId5"/>
          <a:stretch>
            <a:fillRect/>
          </a:stretch>
        </p:blipFill>
        <p:spPr>
          <a:xfrm>
            <a:off x="2998616" y="5241652"/>
            <a:ext cx="6403579" cy="1395708"/>
          </a:xfrm>
          <a:prstGeom prst="rect">
            <a:avLst/>
          </a:prstGeom>
        </p:spPr>
      </p:pic>
    </p:spTree>
    <p:extLst>
      <p:ext uri="{BB962C8B-B14F-4D97-AF65-F5344CB8AC3E}">
        <p14:creationId xmlns:p14="http://schemas.microsoft.com/office/powerpoint/2010/main" val="27007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C1E911-D62A-470A-B861-4E180783B1AA}"/>
              </a:ext>
            </a:extLst>
          </p:cNvPr>
          <p:cNvSpPr>
            <a:spLocks noGrp="1"/>
          </p:cNvSpPr>
          <p:nvPr>
            <p:ph type="title"/>
          </p:nvPr>
        </p:nvSpPr>
        <p:spPr>
          <a:xfrm>
            <a:off x="2622422" y="2541400"/>
            <a:ext cx="8911687" cy="1280890"/>
          </a:xfrm>
        </p:spPr>
        <p:txBody>
          <a:bodyPr/>
          <a:lstStyle/>
          <a:p>
            <a:r>
              <a:rPr lang="en-US" b="1" dirty="0"/>
              <a:t>Healthcare is more than a service enterprise it is a peoples’ enterprise. </a:t>
            </a:r>
          </a:p>
        </p:txBody>
      </p:sp>
    </p:spTree>
    <p:extLst>
      <p:ext uri="{BB962C8B-B14F-4D97-AF65-F5344CB8AC3E}">
        <p14:creationId xmlns:p14="http://schemas.microsoft.com/office/powerpoint/2010/main" val="77890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Arial Regular"/>
                <a:ea typeface="+mn-ea"/>
                <a:cs typeface="Arial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4637A5F-2DAE-B642-9933-0C0B9D2C0F12}" type="slidenum">
              <a:rPr lang="en-US" smtClean="0">
                <a:solidFill>
                  <a:srgbClr val="75787B">
                    <a:tint val="75000"/>
                  </a:srgbClr>
                </a:solidFill>
              </a:rPr>
              <a:pPr/>
              <a:t>30</a:t>
            </a:fld>
            <a:endParaRPr lang="en-US" dirty="0">
              <a:solidFill>
                <a:srgbClr val="75787B">
                  <a:tint val="75000"/>
                </a:srgbClr>
              </a:solidFill>
            </a:endParaRPr>
          </a:p>
        </p:txBody>
      </p:sp>
      <p:pic>
        <p:nvPicPr>
          <p:cNvPr id="8" name="Picture 7"/>
          <p:cNvPicPr>
            <a:picLocks noChangeAspect="1"/>
          </p:cNvPicPr>
          <p:nvPr/>
        </p:nvPicPr>
        <p:blipFill>
          <a:blip r:embed="rId2"/>
          <a:stretch>
            <a:fillRect/>
          </a:stretch>
        </p:blipFill>
        <p:spPr>
          <a:xfrm>
            <a:off x="-203173" y="535174"/>
            <a:ext cx="13170405" cy="5836596"/>
          </a:xfrm>
          <a:prstGeom prst="rect">
            <a:avLst/>
          </a:prstGeom>
          <a:solidFill>
            <a:schemeClr val="tx2"/>
          </a:solidFill>
        </p:spPr>
      </p:pic>
      <p:sp>
        <p:nvSpPr>
          <p:cNvPr id="9" name="Rectangle 8"/>
          <p:cNvSpPr/>
          <p:nvPr/>
        </p:nvSpPr>
        <p:spPr>
          <a:xfrm>
            <a:off x="8775759" y="535174"/>
            <a:ext cx="4054441" cy="130139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dirty="0">
              <a:solidFill>
                <a:srgbClr val="FFFFFF"/>
              </a:solidFill>
            </a:endParaRPr>
          </a:p>
        </p:txBody>
      </p:sp>
    </p:spTree>
    <p:extLst>
      <p:ext uri="{BB962C8B-B14F-4D97-AF65-F5344CB8AC3E}">
        <p14:creationId xmlns:p14="http://schemas.microsoft.com/office/powerpoint/2010/main" val="38921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stretch>
            <a:fillRect/>
          </a:stretch>
        </p:blipFill>
        <p:spPr>
          <a:xfrm>
            <a:off x="-11223" y="139210"/>
            <a:ext cx="5878834" cy="6420980"/>
          </a:xfrm>
          <a:prstGeom prst="rect">
            <a:avLst/>
          </a:prstGeom>
        </p:spPr>
      </p:pic>
      <p:pic>
        <p:nvPicPr>
          <p:cNvPr id="9" name="Content Placeholder 8"/>
          <p:cNvPicPr>
            <a:picLocks noGrp="1" noChangeAspect="1"/>
          </p:cNvPicPr>
          <p:nvPr>
            <p:ph sz="half" idx="2"/>
          </p:nvPr>
        </p:nvPicPr>
        <p:blipFill>
          <a:blip r:embed="rId3"/>
          <a:stretch>
            <a:fillRect/>
          </a:stretch>
        </p:blipFill>
        <p:spPr>
          <a:xfrm>
            <a:off x="5920523" y="1"/>
            <a:ext cx="6265838" cy="6425737"/>
          </a:xfrm>
          <a:prstGeom prst="rect">
            <a:avLst/>
          </a:prstGeom>
        </p:spPr>
      </p:pic>
      <p:sp>
        <p:nvSpPr>
          <p:cNvPr id="2" name="Slide Number Placeholder 1"/>
          <p:cNvSpPr>
            <a:spLocks noGrp="1"/>
          </p:cNvSpPr>
          <p:nvPr>
            <p:ph type="sldNum" sz="quarter" idx="4294967295"/>
          </p:nvPr>
        </p:nvSpPr>
        <p:spPr>
          <a:xfrm>
            <a:off x="11706323" y="6371619"/>
            <a:ext cx="480038" cy="365844"/>
          </a:xfrm>
        </p:spPr>
        <p:txBody>
          <a:bodyPr/>
          <a:lstStyle/>
          <a:p>
            <a:fld id="{54637A5F-2DAE-B642-9933-0C0B9D2C0F12}" type="slidenum">
              <a:rPr lang="en-US" smtClean="0">
                <a:solidFill>
                  <a:srgbClr val="75787B">
                    <a:tint val="75000"/>
                  </a:srgbClr>
                </a:solidFill>
              </a:rPr>
              <a:pPr/>
              <a:t>31</a:t>
            </a:fld>
            <a:endParaRPr lang="en-US" dirty="0">
              <a:solidFill>
                <a:srgbClr val="75787B">
                  <a:tint val="75000"/>
                </a:srgbClr>
              </a:solidFill>
            </a:endParaRPr>
          </a:p>
        </p:txBody>
      </p:sp>
    </p:spTree>
    <p:extLst>
      <p:ext uri="{BB962C8B-B14F-4D97-AF65-F5344CB8AC3E}">
        <p14:creationId xmlns:p14="http://schemas.microsoft.com/office/powerpoint/2010/main" val="6491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C427683-AF36-4292-B008-E2393E598E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1CD0435-71B4-5E4D-9960-F6A4E7C1A56E}"/>
              </a:ext>
            </a:extLst>
          </p:cNvPr>
          <p:cNvPicPr>
            <a:picLocks noGrp="1" noChangeAspect="1"/>
          </p:cNvPicPr>
          <p:nvPr>
            <p:ph idx="1"/>
          </p:nvPr>
        </p:nvPicPr>
        <p:blipFill>
          <a:blip r:embed="rId2"/>
          <a:stretch>
            <a:fillRect/>
          </a:stretch>
        </p:blipFill>
        <p:spPr>
          <a:xfrm>
            <a:off x="0" y="-1"/>
            <a:ext cx="12201402" cy="6858001"/>
          </a:xfrm>
        </p:spPr>
      </p:pic>
    </p:spTree>
    <p:extLst>
      <p:ext uri="{BB962C8B-B14F-4D97-AF65-F5344CB8AC3E}">
        <p14:creationId xmlns:p14="http://schemas.microsoft.com/office/powerpoint/2010/main" val="213794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4510-445C-674C-A490-30E6F67AFCB5}"/>
              </a:ext>
            </a:extLst>
          </p:cNvPr>
          <p:cNvSpPr>
            <a:spLocks noGrp="1"/>
          </p:cNvSpPr>
          <p:nvPr>
            <p:ph type="title"/>
          </p:nvPr>
        </p:nvSpPr>
        <p:spPr/>
        <p:txBody>
          <a:bodyPr/>
          <a:lstStyle/>
          <a:p>
            <a:endParaRPr lang="en-US"/>
          </a:p>
        </p:txBody>
      </p:sp>
      <p:pic>
        <p:nvPicPr>
          <p:cNvPr id="4" name="TEDxGoldenGateED - Dacher Keltner.mp4">
            <a:hlinkClick r:id="" action="ppaction://media"/>
            <a:extLst>
              <a:ext uri="{FF2B5EF4-FFF2-40B4-BE49-F238E27FC236}">
                <a16:creationId xmlns:a16="http://schemas.microsoft.com/office/drawing/2014/main" id="{3A3DF8AE-61DB-1848-9B4D-921962FBF4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425" y="0"/>
            <a:ext cx="11937380" cy="6858000"/>
          </a:xfrm>
        </p:spPr>
      </p:pic>
    </p:spTree>
    <p:extLst>
      <p:ext uri="{BB962C8B-B14F-4D97-AF65-F5344CB8AC3E}">
        <p14:creationId xmlns:p14="http://schemas.microsoft.com/office/powerpoint/2010/main" val="3471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33626"/>
            <a:ext cx="11493472" cy="820780"/>
          </a:xfrm>
        </p:spPr>
        <p:txBody>
          <a:bodyPr>
            <a:normAutofit/>
          </a:bodyPr>
          <a:lstStyle/>
          <a:p>
            <a:pPr algn="ctr"/>
            <a:r>
              <a:rPr lang="en-US" b="1" dirty="0">
                <a:solidFill>
                  <a:schemeClr val="tx1"/>
                </a:solidFill>
              </a:rPr>
              <a:t>Compassion: Its Profound Impact on Health</a:t>
            </a:r>
          </a:p>
        </p:txBody>
      </p:sp>
      <p:sp>
        <p:nvSpPr>
          <p:cNvPr id="3" name="Text Placeholder 2"/>
          <p:cNvSpPr>
            <a:spLocks noGrp="1"/>
          </p:cNvSpPr>
          <p:nvPr>
            <p:ph type="body" sz="quarter" idx="11"/>
          </p:nvPr>
        </p:nvSpPr>
        <p:spPr>
          <a:xfrm>
            <a:off x="1697261" y="2168704"/>
            <a:ext cx="2287999" cy="732171"/>
          </a:xfrm>
        </p:spPr>
        <p:txBody>
          <a:bodyPr anchor="t">
            <a:noAutofit/>
          </a:bodyPr>
          <a:lstStyle/>
          <a:p>
            <a:pPr>
              <a:defRPr/>
            </a:pPr>
            <a:r>
              <a:rPr lang="en-US" altLang="en-US" b="1" dirty="0">
                <a:solidFill>
                  <a:schemeClr val="tx1"/>
                </a:solidFill>
              </a:rPr>
              <a:t>It benefits </a:t>
            </a:r>
            <a:br>
              <a:rPr lang="en-US" altLang="en-US" b="1" dirty="0">
                <a:solidFill>
                  <a:schemeClr val="tx1"/>
                </a:solidFill>
              </a:rPr>
            </a:br>
            <a:r>
              <a:rPr lang="en-US" altLang="en-US" b="1" dirty="0">
                <a:solidFill>
                  <a:schemeClr val="tx1"/>
                </a:solidFill>
              </a:rPr>
              <a:t>the Receiver </a:t>
            </a:r>
          </a:p>
        </p:txBody>
      </p:sp>
      <p:sp>
        <p:nvSpPr>
          <p:cNvPr id="4" name="Text Placeholder 3"/>
          <p:cNvSpPr>
            <a:spLocks noGrp="1"/>
          </p:cNvSpPr>
          <p:nvPr>
            <p:ph type="body" sz="quarter" idx="10"/>
          </p:nvPr>
        </p:nvSpPr>
        <p:spPr>
          <a:xfrm>
            <a:off x="393697" y="3318569"/>
            <a:ext cx="3654216" cy="1923483"/>
          </a:xfrm>
        </p:spPr>
        <p:txBody>
          <a:bodyPr>
            <a:normAutofit/>
          </a:bodyPr>
          <a:lstStyle/>
          <a:p>
            <a:pPr marL="243614" lvl="1" indent="-243614">
              <a:spcBef>
                <a:spcPts val="0"/>
              </a:spcBef>
              <a:buFont typeface="Arial" panose="020B0604020202020204" pitchFamily="34" charset="0"/>
              <a:buChar char="•"/>
              <a:defRPr/>
            </a:pPr>
            <a:r>
              <a:rPr lang="en-US" altLang="en-US" sz="1865" dirty="0"/>
              <a:t>Nourishes the bond </a:t>
            </a:r>
            <a:br>
              <a:rPr lang="en-US" altLang="en-US" sz="1865" dirty="0"/>
            </a:br>
            <a:r>
              <a:rPr lang="en-US" altLang="en-US" sz="1865" dirty="0"/>
              <a:t>with receiver</a:t>
            </a:r>
          </a:p>
          <a:p>
            <a:pPr marL="243614" lvl="1" indent="-243614">
              <a:spcBef>
                <a:spcPts val="0"/>
              </a:spcBef>
              <a:buFont typeface="Arial" panose="020B0604020202020204" pitchFamily="34" charset="0"/>
              <a:buChar char="•"/>
              <a:defRPr/>
            </a:pPr>
            <a:r>
              <a:rPr lang="en-US" altLang="en-US" sz="1865" dirty="0"/>
              <a:t>Evokes gratitude</a:t>
            </a:r>
          </a:p>
          <a:p>
            <a:pPr marL="243614" lvl="1" indent="-243614">
              <a:spcBef>
                <a:spcPts val="0"/>
              </a:spcBef>
              <a:buFont typeface="Arial" panose="020B0604020202020204" pitchFamily="34" charset="0"/>
              <a:buChar char="•"/>
              <a:defRPr/>
            </a:pPr>
            <a:r>
              <a:rPr lang="en-US" altLang="en-US" sz="1865" dirty="0"/>
              <a:t>Encourages compassion towards others</a:t>
            </a:r>
            <a:endParaRPr lang="en-US" altLang="en-US" sz="1865" b="1" dirty="0"/>
          </a:p>
          <a:p>
            <a:pPr marL="243614" indent="-243614">
              <a:spcBef>
                <a:spcPts val="0"/>
              </a:spcBef>
            </a:pPr>
            <a:endParaRPr lang="en-US" sz="2398" dirty="0"/>
          </a:p>
        </p:txBody>
      </p:sp>
      <p:sp>
        <p:nvSpPr>
          <p:cNvPr id="5" name="Text Placeholder 4"/>
          <p:cNvSpPr>
            <a:spLocks noGrp="1"/>
          </p:cNvSpPr>
          <p:nvPr>
            <p:ph type="body" sz="quarter" idx="12"/>
          </p:nvPr>
        </p:nvSpPr>
        <p:spPr>
          <a:xfrm>
            <a:off x="9238841" y="2210473"/>
            <a:ext cx="2663884" cy="732171"/>
          </a:xfrm>
        </p:spPr>
        <p:txBody>
          <a:bodyPr anchor="b">
            <a:noAutofit/>
          </a:bodyPr>
          <a:lstStyle/>
          <a:p>
            <a:pPr>
              <a:defRPr/>
            </a:pPr>
            <a:r>
              <a:rPr lang="en-US" altLang="en-US" b="1" dirty="0">
                <a:solidFill>
                  <a:schemeClr val="tx1"/>
                </a:solidFill>
              </a:rPr>
              <a:t>It edifies </a:t>
            </a:r>
            <a:br>
              <a:rPr lang="en-US" altLang="en-US" b="1" dirty="0">
                <a:solidFill>
                  <a:schemeClr val="tx1"/>
                </a:solidFill>
              </a:rPr>
            </a:br>
            <a:r>
              <a:rPr lang="en-US" altLang="en-US" b="1" dirty="0">
                <a:solidFill>
                  <a:schemeClr val="tx1"/>
                </a:solidFill>
              </a:rPr>
              <a:t>the Observer</a:t>
            </a:r>
          </a:p>
        </p:txBody>
      </p:sp>
      <p:sp>
        <p:nvSpPr>
          <p:cNvPr id="6" name="Text Placeholder 5"/>
          <p:cNvSpPr>
            <a:spLocks noGrp="1"/>
          </p:cNvSpPr>
          <p:nvPr>
            <p:ph type="body" sz="quarter" idx="13"/>
          </p:nvPr>
        </p:nvSpPr>
        <p:spPr>
          <a:xfrm>
            <a:off x="8144087" y="3318569"/>
            <a:ext cx="3654216" cy="1923483"/>
          </a:xfrm>
        </p:spPr>
        <p:txBody>
          <a:bodyPr/>
          <a:lstStyle/>
          <a:p>
            <a:pPr marL="243614" lvl="1" indent="-243614">
              <a:spcBef>
                <a:spcPts val="0"/>
              </a:spcBef>
              <a:buFont typeface="Arial" panose="020B0604020202020204" pitchFamily="34" charset="0"/>
              <a:buChar char="•"/>
              <a:defRPr/>
            </a:pPr>
            <a:r>
              <a:rPr lang="en-US" altLang="en-US" sz="1865" dirty="0"/>
              <a:t>The Mother Theresa </a:t>
            </a:r>
            <a:br>
              <a:rPr lang="en-US" altLang="en-US" sz="1865" dirty="0"/>
            </a:br>
            <a:r>
              <a:rPr lang="en-US" altLang="en-US" sz="1865" dirty="0"/>
              <a:t>Effect (Harvard study)</a:t>
            </a:r>
          </a:p>
          <a:p>
            <a:pPr marL="243614" lvl="1" indent="-243614">
              <a:spcBef>
                <a:spcPts val="0"/>
              </a:spcBef>
              <a:buFont typeface="Arial" panose="020B0604020202020204" pitchFamily="34" charset="0"/>
              <a:buChar char="•"/>
              <a:defRPr/>
            </a:pPr>
            <a:r>
              <a:rPr lang="en-US" altLang="en-US" sz="1865" dirty="0"/>
              <a:t>Motivates and inspires </a:t>
            </a:r>
            <a:br>
              <a:rPr lang="en-US" altLang="en-US" sz="1865" dirty="0"/>
            </a:br>
            <a:r>
              <a:rPr lang="en-US" altLang="en-US" sz="1865" dirty="0"/>
              <a:t>you to be compassionate</a:t>
            </a:r>
          </a:p>
          <a:p>
            <a:pPr marL="243614" indent="-243614">
              <a:spcBef>
                <a:spcPts val="0"/>
              </a:spcBef>
            </a:pPr>
            <a:endParaRPr lang="en-US" sz="2398" dirty="0"/>
          </a:p>
          <a:p>
            <a:pPr marL="243614" indent="-243614">
              <a:spcBef>
                <a:spcPts val="0"/>
              </a:spcBef>
            </a:pPr>
            <a:endParaRPr lang="en-US" dirty="0"/>
          </a:p>
        </p:txBody>
      </p:sp>
      <p:sp>
        <p:nvSpPr>
          <p:cNvPr id="7" name="Text Placeholder 6"/>
          <p:cNvSpPr>
            <a:spLocks noGrp="1"/>
          </p:cNvSpPr>
          <p:nvPr>
            <p:ph type="body" sz="quarter" idx="14"/>
          </p:nvPr>
        </p:nvSpPr>
        <p:spPr>
          <a:xfrm>
            <a:off x="5559422" y="2168704"/>
            <a:ext cx="2656071" cy="732171"/>
          </a:xfrm>
        </p:spPr>
        <p:txBody>
          <a:bodyPr anchor="t">
            <a:noAutofit/>
          </a:bodyPr>
          <a:lstStyle/>
          <a:p>
            <a:pPr>
              <a:defRPr/>
            </a:pPr>
            <a:r>
              <a:rPr lang="en-US" altLang="en-US" b="1" dirty="0">
                <a:solidFill>
                  <a:schemeClr val="tx1"/>
                </a:solidFill>
              </a:rPr>
              <a:t>It enhances </a:t>
            </a:r>
            <a:br>
              <a:rPr lang="en-US" altLang="en-US" b="1" dirty="0">
                <a:solidFill>
                  <a:schemeClr val="tx1"/>
                </a:solidFill>
              </a:rPr>
            </a:br>
            <a:r>
              <a:rPr lang="en-US" altLang="en-US" b="1" dirty="0">
                <a:solidFill>
                  <a:schemeClr val="tx1"/>
                </a:solidFill>
              </a:rPr>
              <a:t>the humanity </a:t>
            </a:r>
            <a:br>
              <a:rPr lang="en-US" altLang="en-US" b="1" dirty="0">
                <a:solidFill>
                  <a:schemeClr val="tx1"/>
                </a:solidFill>
              </a:rPr>
            </a:br>
            <a:r>
              <a:rPr lang="en-US" altLang="en-US" b="1" dirty="0">
                <a:solidFill>
                  <a:schemeClr val="tx1"/>
                </a:solidFill>
              </a:rPr>
              <a:t>of the Giver</a:t>
            </a:r>
          </a:p>
        </p:txBody>
      </p:sp>
      <p:sp>
        <p:nvSpPr>
          <p:cNvPr id="8" name="Text Placeholder 7"/>
          <p:cNvSpPr>
            <a:spLocks noGrp="1"/>
          </p:cNvSpPr>
          <p:nvPr>
            <p:ph type="body" sz="quarter" idx="15"/>
          </p:nvPr>
        </p:nvSpPr>
        <p:spPr>
          <a:xfrm>
            <a:off x="4268892" y="3318569"/>
            <a:ext cx="3654216" cy="1923483"/>
          </a:xfrm>
        </p:spPr>
        <p:txBody>
          <a:bodyPr/>
          <a:lstStyle/>
          <a:p>
            <a:pPr marL="243614" lvl="1" indent="-243614">
              <a:spcBef>
                <a:spcPts val="0"/>
              </a:spcBef>
              <a:buFont typeface="Arial" panose="020B0604020202020204" pitchFamily="34" charset="0"/>
              <a:buChar char="•"/>
              <a:defRPr/>
            </a:pPr>
            <a:r>
              <a:rPr lang="en-US" altLang="en-US" sz="1865" dirty="0"/>
              <a:t>Fires up brain areas that </a:t>
            </a:r>
            <a:br>
              <a:rPr lang="en-US" altLang="en-US" sz="1865" dirty="0"/>
            </a:br>
            <a:r>
              <a:rPr lang="en-US" altLang="en-US" sz="1865" dirty="0"/>
              <a:t>are activated by pleasure</a:t>
            </a:r>
          </a:p>
          <a:p>
            <a:pPr marL="243614" lvl="1" indent="-243614">
              <a:spcBef>
                <a:spcPts val="0"/>
              </a:spcBef>
              <a:buFont typeface="Arial" panose="020B0604020202020204" pitchFamily="34" charset="0"/>
              <a:buChar char="•"/>
              <a:defRPr/>
            </a:pPr>
            <a:r>
              <a:rPr lang="en-US" altLang="en-US" sz="1865" dirty="0"/>
              <a:t>Delivers a “helper’s high”</a:t>
            </a:r>
          </a:p>
        </p:txBody>
      </p:sp>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4340300" y="2223084"/>
            <a:ext cx="1086443" cy="1086443"/>
          </a:xfrm>
          <a:prstGeom prst="rect">
            <a:avLst/>
          </a:prstGeom>
        </p:spPr>
      </p:pic>
      <p:grpSp>
        <p:nvGrpSpPr>
          <p:cNvPr id="14" name="Group 13"/>
          <p:cNvGrpSpPr/>
          <p:nvPr/>
        </p:nvGrpSpPr>
        <p:grpSpPr>
          <a:xfrm>
            <a:off x="581660" y="2257874"/>
            <a:ext cx="1175789" cy="968113"/>
            <a:chOff x="2505433" y="26845"/>
            <a:chExt cx="5148263" cy="4238940"/>
          </a:xfrm>
        </p:grpSpPr>
        <p:pic>
          <p:nvPicPr>
            <p:cNvPr id="12" name="Picture 11"/>
            <p:cNvPicPr>
              <a:picLocks noChangeAspect="1"/>
            </p:cNvPicPr>
            <p:nvPr/>
          </p:nvPicPr>
          <p:blipFill rotWithShape="1">
            <a:blip r:embed="rId4">
              <a:duotone>
                <a:schemeClr val="accent2">
                  <a:shade val="45000"/>
                  <a:satMod val="135000"/>
                </a:schemeClr>
                <a:prstClr val="white"/>
              </a:duotone>
            </a:blip>
            <a:srcRect t="40895"/>
            <a:stretch/>
          </p:blipFill>
          <p:spPr>
            <a:xfrm>
              <a:off x="2505433" y="1222885"/>
              <a:ext cx="5148263" cy="3042900"/>
            </a:xfrm>
            <a:prstGeom prst="rect">
              <a:avLst/>
            </a:prstGeom>
          </p:spPr>
        </p:pic>
        <p:pic>
          <p:nvPicPr>
            <p:cNvPr id="13" name="Picture 12"/>
            <p:cNvPicPr>
              <a:picLocks noChangeAspect="1"/>
            </p:cNvPicPr>
            <p:nvPr/>
          </p:nvPicPr>
          <p:blipFill rotWithShape="1">
            <a:blip r:embed="rId4">
              <a:duotone>
                <a:schemeClr val="accent2">
                  <a:shade val="45000"/>
                  <a:satMod val="135000"/>
                </a:schemeClr>
                <a:prstClr val="white"/>
              </a:duotone>
            </a:blip>
            <a:srcRect l="28267" r="25750" b="59105"/>
            <a:stretch/>
          </p:blipFill>
          <p:spPr>
            <a:xfrm>
              <a:off x="2517201" y="26845"/>
              <a:ext cx="2367327" cy="2105363"/>
            </a:xfrm>
            <a:prstGeom prst="rect">
              <a:avLst/>
            </a:prstGeom>
          </p:spPr>
        </p:pic>
      </p:grpSp>
      <p:pic>
        <p:nvPicPr>
          <p:cNvPr id="15" name="Picture 14"/>
          <p:cNvPicPr>
            <a:picLocks noChangeAspect="1"/>
          </p:cNvPicPr>
          <p:nvPr/>
        </p:nvPicPr>
        <p:blipFill>
          <a:blip r:embed="rId5">
            <a:duotone>
              <a:schemeClr val="accent2">
                <a:shade val="45000"/>
                <a:satMod val="135000"/>
              </a:schemeClr>
              <a:prstClr val="white"/>
            </a:duotone>
          </a:blip>
          <a:stretch>
            <a:fillRect/>
          </a:stretch>
        </p:blipFill>
        <p:spPr>
          <a:xfrm>
            <a:off x="8131955" y="2012068"/>
            <a:ext cx="1106887" cy="1106887"/>
          </a:xfrm>
          <a:prstGeom prst="rect">
            <a:avLst/>
          </a:prstGeom>
        </p:spPr>
      </p:pic>
      <p:sp>
        <p:nvSpPr>
          <p:cNvPr id="16" name="Rectangle 15"/>
          <p:cNvSpPr/>
          <p:nvPr/>
        </p:nvSpPr>
        <p:spPr>
          <a:xfrm>
            <a:off x="459710" y="5338231"/>
            <a:ext cx="11338561" cy="584775"/>
          </a:xfrm>
          <a:prstGeom prst="rect">
            <a:avLst/>
          </a:prstGeom>
        </p:spPr>
        <p:txBody>
          <a:bodyPr wrap="square">
            <a:spAutoFit/>
          </a:bodyPr>
          <a:lstStyle/>
          <a:p>
            <a:pPr algn="ctr" defTabSz="609036">
              <a:defRPr/>
            </a:pPr>
            <a:r>
              <a:rPr lang="en-US" altLang="en-US" sz="3200" b="1" dirty="0">
                <a:latin typeface="Arial" panose="020B0604020202020204"/>
              </a:rPr>
              <a:t>All three parties feel morally uplifted, reap health benefits</a:t>
            </a:r>
          </a:p>
        </p:txBody>
      </p:sp>
      <p:cxnSp>
        <p:nvCxnSpPr>
          <p:cNvPr id="17" name="Straight Connector 16"/>
          <p:cNvCxnSpPr/>
          <p:nvPr/>
        </p:nvCxnSpPr>
        <p:spPr>
          <a:xfrm>
            <a:off x="3930171" y="1812760"/>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93753" y="1812760"/>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E4109A8-3A43-4563-B336-EAE3F2555374}"/>
              </a:ext>
            </a:extLst>
          </p:cNvPr>
          <p:cNvSpPr txBox="1"/>
          <p:nvPr/>
        </p:nvSpPr>
        <p:spPr>
          <a:xfrm>
            <a:off x="0" y="-161848"/>
            <a:ext cx="12192000" cy="460818"/>
          </a:xfrm>
          <a:prstGeom prst="rect">
            <a:avLst/>
          </a:prstGeom>
          <a:solidFill>
            <a:schemeClr val="bg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3844852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6542" y="287491"/>
            <a:ext cx="12243655" cy="181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5595" b="1" dirty="0">
                <a:latin typeface="Georgia" charset="0"/>
                <a:ea typeface="Georgia" charset="0"/>
                <a:cs typeface="Georgia" charset="0"/>
              </a:rPr>
              <a:t>What Do Residents and Families Want in Eldercare?</a:t>
            </a:r>
          </a:p>
        </p:txBody>
      </p:sp>
      <p:pic>
        <p:nvPicPr>
          <p:cNvPr id="39938" name="Picture 2" descr="https://careconversations.org/sites/default/files/styles/featured_image/public/header_crop_0.jpg?itok=czt15q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01" y="2363037"/>
            <a:ext cx="9714971" cy="3549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86284F-079D-49DC-A4AF-75F171B3FC47}"/>
              </a:ext>
            </a:extLst>
          </p:cNvPr>
          <p:cNvSpPr txBox="1"/>
          <p:nvPr/>
        </p:nvSpPr>
        <p:spPr>
          <a:xfrm>
            <a:off x="1902540" y="6173941"/>
            <a:ext cx="8133830" cy="584775"/>
          </a:xfrm>
          <a:prstGeom prst="rect">
            <a:avLst/>
          </a:prstGeom>
          <a:noFill/>
        </p:spPr>
        <p:txBody>
          <a:bodyPr wrap="none" rtlCol="0">
            <a:spAutoFit/>
          </a:bodyPr>
          <a:lstStyle/>
          <a:p>
            <a:r>
              <a:rPr lang="en-US" sz="3200" b="1" dirty="0"/>
              <a:t>Let’s Look at what Research has shown us.</a:t>
            </a:r>
          </a:p>
        </p:txBody>
      </p:sp>
    </p:spTree>
    <p:extLst>
      <p:ext uri="{BB962C8B-B14F-4D97-AF65-F5344CB8AC3E}">
        <p14:creationId xmlns:p14="http://schemas.microsoft.com/office/powerpoint/2010/main" val="12478448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C0C9-BE2F-4398-AEA1-B6814BB200D3}"/>
              </a:ext>
            </a:extLst>
          </p:cNvPr>
          <p:cNvSpPr>
            <a:spLocks noGrp="1"/>
          </p:cNvSpPr>
          <p:nvPr>
            <p:ph type="title"/>
          </p:nvPr>
        </p:nvSpPr>
        <p:spPr/>
        <p:txBody>
          <a:bodyPr>
            <a:normAutofit fontScale="90000"/>
          </a:bodyPr>
          <a:lstStyle/>
          <a:p>
            <a:r>
              <a:rPr lang="en-US" sz="3600" b="1" dirty="0"/>
              <a:t>An Important Discovery from </a:t>
            </a:r>
            <a:br>
              <a:rPr lang="en-US" sz="3600" b="1" dirty="0"/>
            </a:br>
            <a:r>
              <a:rPr lang="en-US" sz="3600" b="1" dirty="0"/>
              <a:t>Graduate School of Stanford Business Case M345</a:t>
            </a:r>
          </a:p>
        </p:txBody>
      </p:sp>
      <p:sp>
        <p:nvSpPr>
          <p:cNvPr id="3" name="Content Placeholder 2">
            <a:extLst>
              <a:ext uri="{FF2B5EF4-FFF2-40B4-BE49-F238E27FC236}">
                <a16:creationId xmlns:a16="http://schemas.microsoft.com/office/drawing/2014/main" id="{A18FDEF3-723D-4784-B2D3-A0478DF6C27E}"/>
              </a:ext>
            </a:extLst>
          </p:cNvPr>
          <p:cNvSpPr>
            <a:spLocks noGrp="1"/>
          </p:cNvSpPr>
          <p:nvPr>
            <p:ph idx="1"/>
          </p:nvPr>
        </p:nvSpPr>
        <p:spPr/>
        <p:txBody>
          <a:bodyPr>
            <a:normAutofit fontScale="92500" lnSpcReduction="20000"/>
          </a:bodyPr>
          <a:lstStyle/>
          <a:p>
            <a:pPr marL="0" indent="0">
              <a:buNone/>
            </a:pPr>
            <a:r>
              <a:rPr lang="en-US" sz="4400" dirty="0"/>
              <a:t>A study shows hospitals with the lowest employee satisfaction had the lowest patient satisfaction, and hospitals with the highest employee satisfaction had the highest patient satisfaction.</a:t>
            </a:r>
          </a:p>
          <a:p>
            <a:pPr marL="457200" lvl="1" indent="0">
              <a:buNone/>
            </a:pPr>
            <a:r>
              <a:rPr lang="en-US" sz="4000" i="1" dirty="0"/>
              <a:t>The Business Case for Happiness</a:t>
            </a:r>
          </a:p>
          <a:p>
            <a:pPr marL="0" indent="0">
              <a:buNone/>
            </a:pPr>
            <a:endParaRPr lang="en-US" sz="4400" dirty="0"/>
          </a:p>
        </p:txBody>
      </p:sp>
    </p:spTree>
    <p:extLst>
      <p:ext uri="{BB962C8B-B14F-4D97-AF65-F5344CB8AC3E}">
        <p14:creationId xmlns:p14="http://schemas.microsoft.com/office/powerpoint/2010/main" val="369076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a:xfrm>
            <a:off x="1406532" y="0"/>
            <a:ext cx="9399345" cy="1138238"/>
          </a:xfrm>
        </p:spPr>
        <p:txBody>
          <a:bodyPr>
            <a:normAutofit fontScale="90000"/>
          </a:bodyPr>
          <a:lstStyle/>
          <a:p>
            <a:pPr algn="ctr"/>
            <a:r>
              <a:rPr lang="en-US" altLang="en-US" sz="3600" b="1" dirty="0">
                <a:ea typeface="ＭＳ Ｐゴシック" panose="020B0600070205080204" pitchFamily="34" charset="-128"/>
              </a:rPr>
              <a:t>Top Drivers for Recommendation to Others</a:t>
            </a:r>
            <a:br>
              <a:rPr lang="en-US" altLang="en-US" sz="3600" b="1" dirty="0">
                <a:ea typeface="ＭＳ Ｐゴシック" panose="020B0600070205080204" pitchFamily="34" charset="-128"/>
              </a:rPr>
            </a:br>
            <a:endParaRPr lang="en-US" altLang="en-US" sz="3600" b="1" dirty="0">
              <a:ea typeface="ＭＳ Ｐゴシック" panose="020B0600070205080204" pitchFamily="34" charset="-128"/>
            </a:endParaRPr>
          </a:p>
        </p:txBody>
      </p:sp>
      <p:graphicFrame>
        <p:nvGraphicFramePr>
          <p:cNvPr id="3" name="Table 2"/>
          <p:cNvGraphicFramePr>
            <a:graphicFrameLocks noGrp="1"/>
          </p:cNvGraphicFramePr>
          <p:nvPr/>
        </p:nvGraphicFramePr>
        <p:xfrm>
          <a:off x="1386122" y="708638"/>
          <a:ext cx="9399346" cy="5440724"/>
        </p:xfrm>
        <a:graphic>
          <a:graphicData uri="http://schemas.openxmlformats.org/drawingml/2006/table">
            <a:tbl>
              <a:tblPr firstRow="1" bandRow="1">
                <a:tableStyleId>{5940675A-B579-460E-94D1-54222C63F5DA}</a:tableStyleId>
              </a:tblPr>
              <a:tblGrid>
                <a:gridCol w="3983918">
                  <a:extLst>
                    <a:ext uri="{9D8B030D-6E8A-4147-A177-3AD203B41FA5}">
                      <a16:colId xmlns:a16="http://schemas.microsoft.com/office/drawing/2014/main" val="20000"/>
                    </a:ext>
                  </a:extLst>
                </a:gridCol>
                <a:gridCol w="715755">
                  <a:extLst>
                    <a:ext uri="{9D8B030D-6E8A-4147-A177-3AD203B41FA5}">
                      <a16:colId xmlns:a16="http://schemas.microsoft.com/office/drawing/2014/main" val="20001"/>
                    </a:ext>
                  </a:extLst>
                </a:gridCol>
                <a:gridCol w="3957962">
                  <a:extLst>
                    <a:ext uri="{9D8B030D-6E8A-4147-A177-3AD203B41FA5}">
                      <a16:colId xmlns:a16="http://schemas.microsoft.com/office/drawing/2014/main" val="20002"/>
                    </a:ext>
                  </a:extLst>
                </a:gridCol>
                <a:gridCol w="741711">
                  <a:extLst>
                    <a:ext uri="{9D8B030D-6E8A-4147-A177-3AD203B41FA5}">
                      <a16:colId xmlns:a16="http://schemas.microsoft.com/office/drawing/2014/main" val="20003"/>
                    </a:ext>
                  </a:extLst>
                </a:gridCol>
              </a:tblGrid>
              <a:tr h="584864">
                <a:tc gridSpan="2">
                  <a:txBody>
                    <a:bodyPr/>
                    <a:lstStyle/>
                    <a:p>
                      <a:pPr algn="ctr"/>
                      <a:r>
                        <a:rPr lang="en-US" sz="1900" dirty="0"/>
                        <a:t>Independent Living Resident</a:t>
                      </a:r>
                    </a:p>
                  </a:txBody>
                  <a:tcPr marL="91441" marR="91441" anchor="ctr">
                    <a:solidFill>
                      <a:schemeClr val="bg2">
                        <a:lumMod val="60000"/>
                        <a:lumOff val="40000"/>
                      </a:schemeClr>
                    </a:solidFill>
                  </a:tcPr>
                </a:tc>
                <a:tc hMerge="1">
                  <a:txBody>
                    <a:bodyPr/>
                    <a:lstStyle/>
                    <a:p>
                      <a:endParaRPr lang="en-US"/>
                    </a:p>
                  </a:txBody>
                  <a:tcPr/>
                </a:tc>
                <a:tc gridSpan="2">
                  <a:txBody>
                    <a:bodyPr/>
                    <a:lstStyle/>
                    <a:p>
                      <a:pPr algn="ctr"/>
                      <a:r>
                        <a:rPr lang="en-US" sz="1900" dirty="0"/>
                        <a:t>Assisted Living Resident </a:t>
                      </a:r>
                    </a:p>
                  </a:txBody>
                  <a:tcPr marL="91441" marR="91441" anchor="ctr">
                    <a:solidFill>
                      <a:schemeClr val="bg2">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431418">
                <a:tc>
                  <a:txBody>
                    <a:bodyPr/>
                    <a:lstStyle/>
                    <a:p>
                      <a:pPr algn="r"/>
                      <a:r>
                        <a:rPr lang="en-US" sz="1500" dirty="0"/>
                        <a:t>Home-Like Atmosphere</a:t>
                      </a:r>
                    </a:p>
                  </a:txBody>
                  <a:tcPr marL="91441" marR="91441"/>
                </a:tc>
                <a:tc>
                  <a:txBody>
                    <a:bodyPr/>
                    <a:lstStyle/>
                    <a:p>
                      <a:pPr algn="l"/>
                      <a:r>
                        <a:rPr lang="en-US" sz="1500" dirty="0"/>
                        <a:t>.61</a:t>
                      </a:r>
                    </a:p>
                  </a:txBody>
                  <a:tcPr marL="91441" marR="91441"/>
                </a:tc>
                <a:tc>
                  <a:txBody>
                    <a:bodyPr/>
                    <a:lstStyle/>
                    <a:p>
                      <a:pPr algn="r"/>
                      <a:r>
                        <a:rPr lang="en-US" sz="1500" dirty="0">
                          <a:solidFill>
                            <a:srgbClr val="FF0000"/>
                          </a:solidFill>
                        </a:rPr>
                        <a:t>Responsiveness of Management </a:t>
                      </a:r>
                    </a:p>
                  </a:txBody>
                  <a:tcPr marL="91441" marR="91441"/>
                </a:tc>
                <a:tc>
                  <a:txBody>
                    <a:bodyPr/>
                    <a:lstStyle/>
                    <a:p>
                      <a:pPr algn="l"/>
                      <a:r>
                        <a:rPr lang="en-US" sz="1500" dirty="0">
                          <a:solidFill>
                            <a:schemeClr val="tx1"/>
                          </a:solidFill>
                        </a:rPr>
                        <a:t>.61</a:t>
                      </a:r>
                    </a:p>
                  </a:txBody>
                  <a:tcPr marL="91441" marR="91441"/>
                </a:tc>
                <a:extLst>
                  <a:ext uri="{0D108BD9-81ED-4DB2-BD59-A6C34878D82A}">
                    <a16:rowId xmlns:a16="http://schemas.microsoft.com/office/drawing/2014/main" val="10001"/>
                  </a:ext>
                </a:extLst>
              </a:tr>
              <a:tr h="424121">
                <a:tc>
                  <a:txBody>
                    <a:bodyPr/>
                    <a:lstStyle/>
                    <a:p>
                      <a:pPr algn="r"/>
                      <a:r>
                        <a:rPr lang="en-US" sz="1500" dirty="0">
                          <a:solidFill>
                            <a:srgbClr val="FF0000"/>
                          </a:solidFill>
                        </a:rPr>
                        <a:t>Responsiveness of Management</a:t>
                      </a:r>
                    </a:p>
                  </a:txBody>
                  <a:tcPr marL="91441" marR="91441">
                    <a:noFill/>
                  </a:tcPr>
                </a:tc>
                <a:tc>
                  <a:txBody>
                    <a:bodyPr/>
                    <a:lstStyle/>
                    <a:p>
                      <a:pPr algn="l"/>
                      <a:r>
                        <a:rPr lang="en-US" sz="1500" dirty="0"/>
                        <a:t>.59</a:t>
                      </a:r>
                    </a:p>
                  </a:txBody>
                  <a:tcPr marL="91441" marR="91441">
                    <a:noFill/>
                  </a:tcPr>
                </a:tc>
                <a:tc>
                  <a:txBody>
                    <a:bodyPr/>
                    <a:lstStyle/>
                    <a:p>
                      <a:pPr algn="r"/>
                      <a:r>
                        <a:rPr lang="en-US" sz="1500" dirty="0">
                          <a:solidFill>
                            <a:schemeClr val="accent6"/>
                          </a:solidFill>
                        </a:rPr>
                        <a:t>Choices/Preferences</a:t>
                      </a:r>
                    </a:p>
                  </a:txBody>
                  <a:tcPr marL="91441" marR="91441">
                    <a:noFill/>
                  </a:tcPr>
                </a:tc>
                <a:tc>
                  <a:txBody>
                    <a:bodyPr/>
                    <a:lstStyle/>
                    <a:p>
                      <a:pPr algn="l"/>
                      <a:r>
                        <a:rPr lang="en-US" sz="1500" dirty="0"/>
                        <a:t>.60</a:t>
                      </a:r>
                    </a:p>
                  </a:txBody>
                  <a:tcPr marL="91441" marR="91441">
                    <a:noFill/>
                  </a:tcPr>
                </a:tc>
                <a:extLst>
                  <a:ext uri="{0D108BD9-81ED-4DB2-BD59-A6C34878D82A}">
                    <a16:rowId xmlns:a16="http://schemas.microsoft.com/office/drawing/2014/main" val="10002"/>
                  </a:ext>
                </a:extLst>
              </a:tr>
              <a:tr h="431418">
                <a:tc>
                  <a:txBody>
                    <a:bodyPr/>
                    <a:lstStyle/>
                    <a:p>
                      <a:pPr algn="r"/>
                      <a:r>
                        <a:rPr lang="en-US" sz="1500" dirty="0"/>
                        <a:t>Commitment to Independence </a:t>
                      </a:r>
                    </a:p>
                  </a:txBody>
                  <a:tcPr marL="91441" marR="91441"/>
                </a:tc>
                <a:tc>
                  <a:txBody>
                    <a:bodyPr/>
                    <a:lstStyle/>
                    <a:p>
                      <a:pPr algn="l"/>
                      <a:r>
                        <a:rPr lang="en-US" sz="1500" dirty="0"/>
                        <a:t>.58</a:t>
                      </a:r>
                    </a:p>
                  </a:txBody>
                  <a:tcPr marL="91441" marR="91441"/>
                </a:tc>
                <a:tc>
                  <a:txBody>
                    <a:bodyPr/>
                    <a:lstStyle/>
                    <a:p>
                      <a:pPr algn="r"/>
                      <a:r>
                        <a:rPr lang="en-US" sz="1500" dirty="0"/>
                        <a:t>Comparison of Charges</a:t>
                      </a:r>
                    </a:p>
                  </a:txBody>
                  <a:tcPr marL="91441" marR="91441"/>
                </a:tc>
                <a:tc>
                  <a:txBody>
                    <a:bodyPr/>
                    <a:lstStyle/>
                    <a:p>
                      <a:pPr algn="l"/>
                      <a:r>
                        <a:rPr lang="en-US" sz="1500" dirty="0"/>
                        <a:t>.59</a:t>
                      </a:r>
                    </a:p>
                  </a:txBody>
                  <a:tcPr marL="91441" marR="91441"/>
                </a:tc>
                <a:extLst>
                  <a:ext uri="{0D108BD9-81ED-4DB2-BD59-A6C34878D82A}">
                    <a16:rowId xmlns:a16="http://schemas.microsoft.com/office/drawing/2014/main" val="10003"/>
                  </a:ext>
                </a:extLst>
              </a:tr>
              <a:tr h="431418">
                <a:tc>
                  <a:txBody>
                    <a:bodyPr/>
                    <a:lstStyle/>
                    <a:p>
                      <a:pPr algn="r"/>
                      <a:r>
                        <a:rPr lang="en-US" sz="1500" dirty="0">
                          <a:solidFill>
                            <a:srgbClr val="0070C0"/>
                          </a:solidFill>
                        </a:rPr>
                        <a:t>Care (Concern) of Staff </a:t>
                      </a:r>
                    </a:p>
                  </a:txBody>
                  <a:tcPr marL="91441" marR="91441">
                    <a:noFill/>
                  </a:tcPr>
                </a:tc>
                <a:tc>
                  <a:txBody>
                    <a:bodyPr/>
                    <a:lstStyle/>
                    <a:p>
                      <a:pPr algn="l"/>
                      <a:r>
                        <a:rPr lang="en-US" sz="1500" dirty="0"/>
                        <a:t>.57</a:t>
                      </a:r>
                    </a:p>
                  </a:txBody>
                  <a:tcPr marL="91441" marR="91441">
                    <a:noFill/>
                  </a:tcPr>
                </a:tc>
                <a:tc>
                  <a:txBody>
                    <a:bodyPr/>
                    <a:lstStyle/>
                    <a:p>
                      <a:pPr algn="r"/>
                      <a:r>
                        <a:rPr lang="en-US" sz="1500" dirty="0">
                          <a:solidFill>
                            <a:srgbClr val="00B050"/>
                          </a:solidFill>
                        </a:rPr>
                        <a:t>Competency of Staff</a:t>
                      </a:r>
                    </a:p>
                  </a:txBody>
                  <a:tcPr marL="91441" marR="91441">
                    <a:noFill/>
                  </a:tcPr>
                </a:tc>
                <a:tc>
                  <a:txBody>
                    <a:bodyPr/>
                    <a:lstStyle/>
                    <a:p>
                      <a:pPr algn="l"/>
                      <a:r>
                        <a:rPr lang="en-US" sz="1500" dirty="0"/>
                        <a:t>.59</a:t>
                      </a:r>
                    </a:p>
                  </a:txBody>
                  <a:tcPr marL="91441" marR="91441">
                    <a:noFill/>
                  </a:tcPr>
                </a:tc>
                <a:extLst>
                  <a:ext uri="{0D108BD9-81ED-4DB2-BD59-A6C34878D82A}">
                    <a16:rowId xmlns:a16="http://schemas.microsoft.com/office/drawing/2014/main" val="10004"/>
                  </a:ext>
                </a:extLst>
              </a:tr>
              <a:tr h="431418">
                <a:tc>
                  <a:txBody>
                    <a:bodyPr/>
                    <a:lstStyle/>
                    <a:p>
                      <a:pPr algn="r"/>
                      <a:r>
                        <a:rPr lang="en-US" sz="1500" dirty="0"/>
                        <a:t>Responsiveness of Staff </a:t>
                      </a:r>
                    </a:p>
                  </a:txBody>
                  <a:tcPr marL="91441" marR="91441"/>
                </a:tc>
                <a:tc>
                  <a:txBody>
                    <a:bodyPr/>
                    <a:lstStyle/>
                    <a:p>
                      <a:pPr algn="l"/>
                      <a:r>
                        <a:rPr lang="en-US" sz="1500" dirty="0"/>
                        <a:t>.56</a:t>
                      </a:r>
                    </a:p>
                  </a:txBody>
                  <a:tcPr marL="91441" marR="91441"/>
                </a:tc>
                <a:tc>
                  <a:txBody>
                    <a:bodyPr/>
                    <a:lstStyle/>
                    <a:p>
                      <a:pPr algn="r"/>
                      <a:r>
                        <a:rPr lang="en-US" sz="1500" dirty="0">
                          <a:solidFill>
                            <a:srgbClr val="0070C0"/>
                          </a:solidFill>
                        </a:rPr>
                        <a:t>Care (Concern) of Staff</a:t>
                      </a:r>
                    </a:p>
                  </a:txBody>
                  <a:tcPr marL="91441" marR="91441"/>
                </a:tc>
                <a:tc>
                  <a:txBody>
                    <a:bodyPr/>
                    <a:lstStyle/>
                    <a:p>
                      <a:pPr algn="l"/>
                      <a:r>
                        <a:rPr lang="en-US" sz="1500" dirty="0"/>
                        <a:t>.58</a:t>
                      </a:r>
                    </a:p>
                  </a:txBody>
                  <a:tcPr marL="91441" marR="91441"/>
                </a:tc>
                <a:extLst>
                  <a:ext uri="{0D108BD9-81ED-4DB2-BD59-A6C34878D82A}">
                    <a16:rowId xmlns:a16="http://schemas.microsoft.com/office/drawing/2014/main" val="10005"/>
                  </a:ext>
                </a:extLst>
              </a:tr>
              <a:tr h="548977">
                <a:tc gridSpan="2">
                  <a:txBody>
                    <a:bodyPr/>
                    <a:lstStyle/>
                    <a:p>
                      <a:pPr algn="ctr"/>
                      <a:r>
                        <a:rPr lang="en-US" sz="1900" dirty="0"/>
                        <a:t>Nursing</a:t>
                      </a:r>
                      <a:r>
                        <a:rPr lang="en-US" sz="1900" baseline="0" dirty="0"/>
                        <a:t> Home Resident</a:t>
                      </a:r>
                      <a:endParaRPr lang="en-US" sz="1900" dirty="0"/>
                    </a:p>
                  </a:txBody>
                  <a:tcPr marL="91441" marR="91441" anchor="ctr">
                    <a:solidFill>
                      <a:schemeClr val="bg2">
                        <a:lumMod val="60000"/>
                        <a:lumOff val="40000"/>
                      </a:schemeClr>
                    </a:solidFill>
                  </a:tcPr>
                </a:tc>
                <a:tc hMerge="1">
                  <a:txBody>
                    <a:bodyPr/>
                    <a:lstStyle/>
                    <a:p>
                      <a:endParaRPr lang="en-US"/>
                    </a:p>
                  </a:txBody>
                  <a:tcPr/>
                </a:tc>
                <a:tc gridSpan="2">
                  <a:txBody>
                    <a:bodyPr/>
                    <a:lstStyle/>
                    <a:p>
                      <a:pPr algn="ctr"/>
                      <a:r>
                        <a:rPr lang="en-US" sz="1900" dirty="0"/>
                        <a:t>Short Stay Residents</a:t>
                      </a:r>
                    </a:p>
                  </a:txBody>
                  <a:tcPr marL="91441" marR="91441" anchor="ctr">
                    <a:solidFill>
                      <a:schemeClr val="bg2">
                        <a:lumMod val="60000"/>
                        <a:lumOff val="40000"/>
                      </a:schemeClr>
                    </a:solidFill>
                  </a:tcPr>
                </a:tc>
                <a:tc hMerge="1">
                  <a:txBody>
                    <a:bodyPr/>
                    <a:lstStyle/>
                    <a:p>
                      <a:endParaRPr lang="en-US"/>
                    </a:p>
                  </a:txBody>
                  <a:tcPr/>
                </a:tc>
                <a:extLst>
                  <a:ext uri="{0D108BD9-81ED-4DB2-BD59-A6C34878D82A}">
                    <a16:rowId xmlns:a16="http://schemas.microsoft.com/office/drawing/2014/main" val="10006"/>
                  </a:ext>
                </a:extLst>
              </a:tr>
              <a:tr h="431418">
                <a:tc>
                  <a:txBody>
                    <a:bodyPr/>
                    <a:lstStyle/>
                    <a:p>
                      <a:pPr algn="r"/>
                      <a:r>
                        <a:rPr lang="en-US" sz="1500" dirty="0">
                          <a:solidFill>
                            <a:srgbClr val="0070C0"/>
                          </a:solidFill>
                        </a:rPr>
                        <a:t>Care (concern) of Staff</a:t>
                      </a:r>
                    </a:p>
                  </a:txBody>
                  <a:tcPr marL="91441" marR="91441"/>
                </a:tc>
                <a:tc>
                  <a:txBody>
                    <a:bodyPr/>
                    <a:lstStyle/>
                    <a:p>
                      <a:pPr algn="l"/>
                      <a:r>
                        <a:rPr lang="en-US" sz="1500" dirty="0"/>
                        <a:t>.63</a:t>
                      </a:r>
                    </a:p>
                  </a:txBody>
                  <a:tcPr marL="91441" marR="91441"/>
                </a:tc>
                <a:tc>
                  <a:txBody>
                    <a:bodyPr/>
                    <a:lstStyle/>
                    <a:p>
                      <a:pPr algn="r"/>
                      <a:r>
                        <a:rPr lang="en-US" sz="1500" dirty="0">
                          <a:solidFill>
                            <a:srgbClr val="0070C0"/>
                          </a:solidFill>
                        </a:rPr>
                        <a:t>Care (Concern) of</a:t>
                      </a:r>
                      <a:r>
                        <a:rPr lang="en-US" sz="1500" baseline="0" dirty="0">
                          <a:solidFill>
                            <a:srgbClr val="0070C0"/>
                          </a:solidFill>
                        </a:rPr>
                        <a:t> Staff</a:t>
                      </a:r>
                      <a:endParaRPr lang="en-US" sz="1500" dirty="0">
                        <a:solidFill>
                          <a:srgbClr val="0070C0"/>
                        </a:solidFill>
                      </a:endParaRPr>
                    </a:p>
                  </a:txBody>
                  <a:tcPr marL="91441" marR="91441"/>
                </a:tc>
                <a:tc>
                  <a:txBody>
                    <a:bodyPr/>
                    <a:lstStyle/>
                    <a:p>
                      <a:pPr algn="l"/>
                      <a:r>
                        <a:rPr lang="en-US" sz="1500" dirty="0"/>
                        <a:t>.77</a:t>
                      </a:r>
                    </a:p>
                  </a:txBody>
                  <a:tcPr marL="91441" marR="91441"/>
                </a:tc>
                <a:extLst>
                  <a:ext uri="{0D108BD9-81ED-4DB2-BD59-A6C34878D82A}">
                    <a16:rowId xmlns:a16="http://schemas.microsoft.com/office/drawing/2014/main" val="10007"/>
                  </a:ext>
                </a:extLst>
              </a:tr>
              <a:tr h="431418">
                <a:tc>
                  <a:txBody>
                    <a:bodyPr/>
                    <a:lstStyle/>
                    <a:p>
                      <a:pPr algn="r"/>
                      <a:r>
                        <a:rPr lang="en-US" sz="1500" dirty="0">
                          <a:solidFill>
                            <a:srgbClr val="00B050"/>
                          </a:solidFill>
                        </a:rPr>
                        <a:t>Competency of Staff</a:t>
                      </a:r>
                    </a:p>
                  </a:txBody>
                  <a:tcPr marL="91441" marR="91441">
                    <a:noFill/>
                  </a:tcPr>
                </a:tc>
                <a:tc>
                  <a:txBody>
                    <a:bodyPr/>
                    <a:lstStyle/>
                    <a:p>
                      <a:pPr algn="l"/>
                      <a:r>
                        <a:rPr lang="en-US" sz="1500" dirty="0"/>
                        <a:t>.63</a:t>
                      </a:r>
                    </a:p>
                  </a:txBody>
                  <a:tcPr marL="91441" marR="91441">
                    <a:noFill/>
                  </a:tcPr>
                </a:tc>
                <a:tc>
                  <a:txBody>
                    <a:bodyPr/>
                    <a:lstStyle/>
                    <a:p>
                      <a:pPr algn="r"/>
                      <a:r>
                        <a:rPr lang="en-US" sz="1500" dirty="0">
                          <a:solidFill>
                            <a:srgbClr val="00B050"/>
                          </a:solidFill>
                        </a:rPr>
                        <a:t>Competency of Staff</a:t>
                      </a:r>
                      <a:r>
                        <a:rPr lang="en-US" sz="1500" dirty="0"/>
                        <a:t> </a:t>
                      </a:r>
                    </a:p>
                  </a:txBody>
                  <a:tcPr marL="91441" marR="91441">
                    <a:noFill/>
                  </a:tcPr>
                </a:tc>
                <a:tc>
                  <a:txBody>
                    <a:bodyPr/>
                    <a:lstStyle/>
                    <a:p>
                      <a:pPr algn="l"/>
                      <a:r>
                        <a:rPr lang="en-US" sz="1500" dirty="0"/>
                        <a:t>.77</a:t>
                      </a:r>
                    </a:p>
                  </a:txBody>
                  <a:tcPr marL="91441" marR="91441">
                    <a:noFill/>
                  </a:tcPr>
                </a:tc>
                <a:extLst>
                  <a:ext uri="{0D108BD9-81ED-4DB2-BD59-A6C34878D82A}">
                    <a16:rowId xmlns:a16="http://schemas.microsoft.com/office/drawing/2014/main" val="10008"/>
                  </a:ext>
                </a:extLst>
              </a:tr>
              <a:tr h="431418">
                <a:tc>
                  <a:txBody>
                    <a:bodyPr/>
                    <a:lstStyle/>
                    <a:p>
                      <a:pPr algn="r"/>
                      <a:r>
                        <a:rPr lang="en-US" sz="1500" dirty="0">
                          <a:solidFill>
                            <a:srgbClr val="FF0000"/>
                          </a:solidFill>
                        </a:rPr>
                        <a:t>Responsiveness of Management</a:t>
                      </a:r>
                    </a:p>
                  </a:txBody>
                  <a:tcPr marL="91441" marR="91441"/>
                </a:tc>
                <a:tc>
                  <a:txBody>
                    <a:bodyPr/>
                    <a:lstStyle/>
                    <a:p>
                      <a:pPr algn="l"/>
                      <a:r>
                        <a:rPr lang="en-US" sz="1500" dirty="0"/>
                        <a:t>.61</a:t>
                      </a:r>
                    </a:p>
                  </a:txBody>
                  <a:tcPr marL="91441" marR="91441"/>
                </a:tc>
                <a:tc>
                  <a:txBody>
                    <a:bodyPr/>
                    <a:lstStyle/>
                    <a:p>
                      <a:pPr algn="r"/>
                      <a:r>
                        <a:rPr lang="en-US" sz="1500" dirty="0">
                          <a:solidFill>
                            <a:schemeClr val="accent6"/>
                          </a:solidFill>
                        </a:rPr>
                        <a:t>Choices/Preferences</a:t>
                      </a:r>
                      <a:r>
                        <a:rPr lang="en-US" sz="1500" dirty="0"/>
                        <a:t> </a:t>
                      </a:r>
                    </a:p>
                  </a:txBody>
                  <a:tcPr marL="91441" marR="91441"/>
                </a:tc>
                <a:tc>
                  <a:txBody>
                    <a:bodyPr/>
                    <a:lstStyle/>
                    <a:p>
                      <a:pPr algn="l"/>
                      <a:r>
                        <a:rPr lang="en-US" sz="1500" dirty="0"/>
                        <a:t>.74</a:t>
                      </a:r>
                    </a:p>
                  </a:txBody>
                  <a:tcPr marL="91441" marR="91441"/>
                </a:tc>
                <a:extLst>
                  <a:ext uri="{0D108BD9-81ED-4DB2-BD59-A6C34878D82A}">
                    <a16:rowId xmlns:a16="http://schemas.microsoft.com/office/drawing/2014/main" val="10009"/>
                  </a:ext>
                </a:extLst>
              </a:tr>
              <a:tr h="431418">
                <a:tc>
                  <a:txBody>
                    <a:bodyPr/>
                    <a:lstStyle/>
                    <a:p>
                      <a:pPr algn="r"/>
                      <a:r>
                        <a:rPr lang="en-US" sz="1500" dirty="0">
                          <a:solidFill>
                            <a:schemeClr val="accent6"/>
                          </a:solidFill>
                        </a:rPr>
                        <a:t>Choices/Preferences</a:t>
                      </a:r>
                    </a:p>
                  </a:txBody>
                  <a:tcPr marL="91441" marR="91441">
                    <a:noFill/>
                  </a:tcPr>
                </a:tc>
                <a:tc>
                  <a:txBody>
                    <a:bodyPr/>
                    <a:lstStyle/>
                    <a:p>
                      <a:pPr algn="l"/>
                      <a:r>
                        <a:rPr lang="en-US" sz="1500" dirty="0"/>
                        <a:t>.59</a:t>
                      </a:r>
                    </a:p>
                  </a:txBody>
                  <a:tcPr marL="91441" marR="91441">
                    <a:noFill/>
                  </a:tcPr>
                </a:tc>
                <a:tc>
                  <a:txBody>
                    <a:bodyPr/>
                    <a:lstStyle/>
                    <a:p>
                      <a:pPr algn="r"/>
                      <a:r>
                        <a:rPr lang="en-US" sz="1500" dirty="0">
                          <a:solidFill>
                            <a:srgbClr val="FF0000"/>
                          </a:solidFill>
                        </a:rPr>
                        <a:t>Responsiveness of Management </a:t>
                      </a:r>
                    </a:p>
                  </a:txBody>
                  <a:tcPr marL="91441" marR="91441">
                    <a:noFill/>
                  </a:tcPr>
                </a:tc>
                <a:tc>
                  <a:txBody>
                    <a:bodyPr/>
                    <a:lstStyle/>
                    <a:p>
                      <a:pPr algn="l"/>
                      <a:r>
                        <a:rPr lang="en-US" sz="1500" dirty="0"/>
                        <a:t>.72</a:t>
                      </a:r>
                    </a:p>
                  </a:txBody>
                  <a:tcPr marL="91441" marR="91441">
                    <a:noFill/>
                  </a:tcPr>
                </a:tc>
                <a:extLst>
                  <a:ext uri="{0D108BD9-81ED-4DB2-BD59-A6C34878D82A}">
                    <a16:rowId xmlns:a16="http://schemas.microsoft.com/office/drawing/2014/main" val="10010"/>
                  </a:ext>
                </a:extLst>
              </a:tr>
              <a:tr h="431418">
                <a:tc>
                  <a:txBody>
                    <a:bodyPr/>
                    <a:lstStyle/>
                    <a:p>
                      <a:pPr algn="r"/>
                      <a:r>
                        <a:rPr lang="en-US" sz="1500" dirty="0"/>
                        <a:t>RV/LVN/LPN Care</a:t>
                      </a:r>
                    </a:p>
                  </a:txBody>
                  <a:tcPr marL="91441" marR="91441"/>
                </a:tc>
                <a:tc>
                  <a:txBody>
                    <a:bodyPr/>
                    <a:lstStyle/>
                    <a:p>
                      <a:pPr algn="l"/>
                      <a:r>
                        <a:rPr lang="en-US" sz="1500" dirty="0"/>
                        <a:t>.58</a:t>
                      </a:r>
                    </a:p>
                  </a:txBody>
                  <a:tcPr marL="91441" marR="91441"/>
                </a:tc>
                <a:tc>
                  <a:txBody>
                    <a:bodyPr/>
                    <a:lstStyle/>
                    <a:p>
                      <a:pPr algn="r"/>
                      <a:r>
                        <a:rPr lang="en-US" sz="1500" dirty="0"/>
                        <a:t>Quality of Medical Care </a:t>
                      </a:r>
                    </a:p>
                  </a:txBody>
                  <a:tcPr marL="91441" marR="91441"/>
                </a:tc>
                <a:tc>
                  <a:txBody>
                    <a:bodyPr/>
                    <a:lstStyle/>
                    <a:p>
                      <a:pPr algn="l"/>
                      <a:r>
                        <a:rPr lang="en-US" sz="1500" dirty="0"/>
                        <a:t>.72</a:t>
                      </a:r>
                    </a:p>
                  </a:txBody>
                  <a:tcPr marL="91441" marR="91441"/>
                </a:tc>
                <a:extLst>
                  <a:ext uri="{0D108BD9-81ED-4DB2-BD59-A6C34878D82A}">
                    <a16:rowId xmlns:a16="http://schemas.microsoft.com/office/drawing/2014/main" val="10011"/>
                  </a:ext>
                </a:extLst>
              </a:tr>
            </a:tbl>
          </a:graphicData>
        </a:graphic>
      </p:graphicFrame>
      <p:sp>
        <p:nvSpPr>
          <p:cNvPr id="2" name="TextBox 1">
            <a:extLst>
              <a:ext uri="{FF2B5EF4-FFF2-40B4-BE49-F238E27FC236}">
                <a16:creationId xmlns:a16="http://schemas.microsoft.com/office/drawing/2014/main" id="{83E80922-63A2-461A-8714-C5B4F16784EA}"/>
              </a:ext>
            </a:extLst>
          </p:cNvPr>
          <p:cNvSpPr txBox="1"/>
          <p:nvPr/>
        </p:nvSpPr>
        <p:spPr>
          <a:xfrm>
            <a:off x="314022" y="6368684"/>
            <a:ext cx="11543545" cy="369332"/>
          </a:xfrm>
          <a:prstGeom prst="rect">
            <a:avLst/>
          </a:prstGeom>
          <a:noFill/>
        </p:spPr>
        <p:txBody>
          <a:bodyPr wrap="none" rtlCol="0">
            <a:spAutoFit/>
          </a:bodyPr>
          <a:lstStyle/>
          <a:p>
            <a:r>
              <a:rPr lang="en-US" b="1" dirty="0"/>
              <a:t>*Each item is statistically correlated to the question “Would you recommend this community to others”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1"/>
          <p:cNvSpPr>
            <a:spLocks noGrp="1"/>
          </p:cNvSpPr>
          <p:nvPr>
            <p:ph type="title"/>
          </p:nvPr>
        </p:nvSpPr>
        <p:spPr>
          <a:xfrm>
            <a:off x="1326798" y="0"/>
            <a:ext cx="10865202" cy="1138238"/>
          </a:xfrm>
        </p:spPr>
        <p:txBody>
          <a:bodyPr>
            <a:noAutofit/>
          </a:bodyPr>
          <a:lstStyle/>
          <a:p>
            <a:r>
              <a:rPr lang="en-US" altLang="en-US" sz="3730" b="1" dirty="0">
                <a:ea typeface="ＭＳ Ｐゴシック" panose="020B0600070205080204" pitchFamily="34" charset="-128"/>
              </a:rPr>
              <a:t>Top Drivers for Recommendation to Others</a:t>
            </a:r>
          </a:p>
        </p:txBody>
      </p:sp>
      <p:graphicFrame>
        <p:nvGraphicFramePr>
          <p:cNvPr id="3" name="Table 2"/>
          <p:cNvGraphicFramePr>
            <a:graphicFrameLocks noGrp="1"/>
          </p:cNvGraphicFramePr>
          <p:nvPr/>
        </p:nvGraphicFramePr>
        <p:xfrm>
          <a:off x="411662" y="1138238"/>
          <a:ext cx="11319951" cy="4919642"/>
        </p:xfrm>
        <a:graphic>
          <a:graphicData uri="http://schemas.openxmlformats.org/drawingml/2006/table">
            <a:tbl>
              <a:tblPr firstRow="1" bandRow="1">
                <a:tableStyleId>{5940675A-B579-460E-94D1-54222C63F5DA}</a:tableStyleId>
              </a:tblPr>
              <a:tblGrid>
                <a:gridCol w="4797967">
                  <a:extLst>
                    <a:ext uri="{9D8B030D-6E8A-4147-A177-3AD203B41FA5}">
                      <a16:colId xmlns:a16="http://schemas.microsoft.com/office/drawing/2014/main" val="20000"/>
                    </a:ext>
                  </a:extLst>
                </a:gridCol>
                <a:gridCol w="862009">
                  <a:extLst>
                    <a:ext uri="{9D8B030D-6E8A-4147-A177-3AD203B41FA5}">
                      <a16:colId xmlns:a16="http://schemas.microsoft.com/office/drawing/2014/main" val="20001"/>
                    </a:ext>
                  </a:extLst>
                </a:gridCol>
                <a:gridCol w="4766706">
                  <a:extLst>
                    <a:ext uri="{9D8B030D-6E8A-4147-A177-3AD203B41FA5}">
                      <a16:colId xmlns:a16="http://schemas.microsoft.com/office/drawing/2014/main" val="20002"/>
                    </a:ext>
                  </a:extLst>
                </a:gridCol>
                <a:gridCol w="893269">
                  <a:extLst>
                    <a:ext uri="{9D8B030D-6E8A-4147-A177-3AD203B41FA5}">
                      <a16:colId xmlns:a16="http://schemas.microsoft.com/office/drawing/2014/main" val="20003"/>
                    </a:ext>
                  </a:extLst>
                </a:gridCol>
              </a:tblGrid>
              <a:tr h="1052174">
                <a:tc gridSpan="2">
                  <a:txBody>
                    <a:bodyPr/>
                    <a:lstStyle/>
                    <a:p>
                      <a:pPr algn="ctr"/>
                      <a:r>
                        <a:rPr lang="en-US" sz="2700" dirty="0"/>
                        <a:t>Assisted Living Family</a:t>
                      </a:r>
                    </a:p>
                  </a:txBody>
                  <a:tcPr marL="91441" marR="91441" anchor="ctr">
                    <a:solidFill>
                      <a:schemeClr val="bg2">
                        <a:lumMod val="60000"/>
                        <a:lumOff val="40000"/>
                      </a:schemeClr>
                    </a:solidFill>
                  </a:tcPr>
                </a:tc>
                <a:tc hMerge="1">
                  <a:txBody>
                    <a:bodyPr/>
                    <a:lstStyle/>
                    <a:p>
                      <a:endParaRPr lang="en-US"/>
                    </a:p>
                  </a:txBody>
                  <a:tcPr/>
                </a:tc>
                <a:tc gridSpan="2">
                  <a:txBody>
                    <a:bodyPr/>
                    <a:lstStyle/>
                    <a:p>
                      <a:pPr algn="ctr"/>
                      <a:r>
                        <a:rPr lang="en-US" sz="2700" dirty="0"/>
                        <a:t>Skilled Nursing Family</a:t>
                      </a:r>
                    </a:p>
                  </a:txBody>
                  <a:tcPr marL="91441" marR="91441" anchor="ctr">
                    <a:solidFill>
                      <a:schemeClr val="bg2">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776119">
                <a:tc>
                  <a:txBody>
                    <a:bodyPr/>
                    <a:lstStyle/>
                    <a:p>
                      <a:pPr algn="r"/>
                      <a:r>
                        <a:rPr lang="en-US" sz="2100" dirty="0">
                          <a:solidFill>
                            <a:schemeClr val="accent6"/>
                          </a:solidFill>
                        </a:rPr>
                        <a:t>Competency of Staff</a:t>
                      </a:r>
                    </a:p>
                  </a:txBody>
                  <a:tcPr marL="91441" marR="91441"/>
                </a:tc>
                <a:tc>
                  <a:txBody>
                    <a:bodyPr/>
                    <a:lstStyle/>
                    <a:p>
                      <a:pPr algn="l"/>
                      <a:r>
                        <a:rPr lang="en-US" sz="2100" dirty="0"/>
                        <a:t>.72</a:t>
                      </a:r>
                    </a:p>
                  </a:txBody>
                  <a:tcPr marL="91441" marR="91441"/>
                </a:tc>
                <a:tc>
                  <a:txBody>
                    <a:bodyPr/>
                    <a:lstStyle/>
                    <a:p>
                      <a:pPr algn="r"/>
                      <a:r>
                        <a:rPr lang="en-US" sz="2100" dirty="0">
                          <a:solidFill>
                            <a:srgbClr val="FF0000"/>
                          </a:solidFill>
                        </a:rPr>
                        <a:t>Care (Concern) of Staff</a:t>
                      </a:r>
                    </a:p>
                  </a:txBody>
                  <a:tcPr marL="91441" marR="91441"/>
                </a:tc>
                <a:tc>
                  <a:txBody>
                    <a:bodyPr/>
                    <a:lstStyle/>
                    <a:p>
                      <a:pPr algn="l"/>
                      <a:r>
                        <a:rPr lang="en-US" sz="2100" dirty="0">
                          <a:solidFill>
                            <a:schemeClr val="tx1"/>
                          </a:solidFill>
                        </a:rPr>
                        <a:t>.76</a:t>
                      </a:r>
                    </a:p>
                  </a:txBody>
                  <a:tcPr marL="91441" marR="91441"/>
                </a:tc>
                <a:extLst>
                  <a:ext uri="{0D108BD9-81ED-4DB2-BD59-A6C34878D82A}">
                    <a16:rowId xmlns:a16="http://schemas.microsoft.com/office/drawing/2014/main" val="10001"/>
                  </a:ext>
                </a:extLst>
              </a:tr>
              <a:tr h="762992">
                <a:tc>
                  <a:txBody>
                    <a:bodyPr/>
                    <a:lstStyle/>
                    <a:p>
                      <a:pPr algn="r"/>
                      <a:r>
                        <a:rPr lang="en-US" sz="2100" dirty="0">
                          <a:solidFill>
                            <a:srgbClr val="FF0000"/>
                          </a:solidFill>
                        </a:rPr>
                        <a:t>Care</a:t>
                      </a:r>
                      <a:r>
                        <a:rPr lang="en-US" sz="2100" baseline="0" dirty="0">
                          <a:solidFill>
                            <a:srgbClr val="FF0000"/>
                          </a:solidFill>
                        </a:rPr>
                        <a:t> (Concern) of Staff</a:t>
                      </a:r>
                      <a:endParaRPr lang="en-US" sz="2100" dirty="0">
                        <a:solidFill>
                          <a:srgbClr val="FF0000"/>
                        </a:solidFill>
                      </a:endParaRPr>
                    </a:p>
                  </a:txBody>
                  <a:tcPr marL="91441" marR="91441">
                    <a:noFill/>
                  </a:tcPr>
                </a:tc>
                <a:tc>
                  <a:txBody>
                    <a:bodyPr/>
                    <a:lstStyle/>
                    <a:p>
                      <a:pPr algn="l"/>
                      <a:r>
                        <a:rPr lang="en-US" sz="2100" dirty="0"/>
                        <a:t>.72</a:t>
                      </a:r>
                    </a:p>
                  </a:txBody>
                  <a:tcPr marL="91441" marR="91441">
                    <a:noFill/>
                  </a:tcPr>
                </a:tc>
                <a:tc>
                  <a:txBody>
                    <a:bodyPr/>
                    <a:lstStyle/>
                    <a:p>
                      <a:pPr algn="r"/>
                      <a:r>
                        <a:rPr lang="en-US" sz="2100" dirty="0">
                          <a:solidFill>
                            <a:schemeClr val="accent6"/>
                          </a:solidFill>
                        </a:rPr>
                        <a:t>Competency</a:t>
                      </a:r>
                      <a:r>
                        <a:rPr lang="en-US" sz="2100" baseline="0" dirty="0">
                          <a:solidFill>
                            <a:schemeClr val="accent6"/>
                          </a:solidFill>
                        </a:rPr>
                        <a:t> of Staff</a:t>
                      </a:r>
                      <a:endParaRPr lang="en-US" sz="2100" dirty="0">
                        <a:solidFill>
                          <a:schemeClr val="accent6"/>
                        </a:solidFill>
                      </a:endParaRPr>
                    </a:p>
                  </a:txBody>
                  <a:tcPr marL="91441" marR="91441">
                    <a:noFill/>
                  </a:tcPr>
                </a:tc>
                <a:tc>
                  <a:txBody>
                    <a:bodyPr/>
                    <a:lstStyle/>
                    <a:p>
                      <a:pPr algn="l"/>
                      <a:r>
                        <a:rPr lang="en-US" sz="2100" dirty="0"/>
                        <a:t>.75</a:t>
                      </a:r>
                    </a:p>
                  </a:txBody>
                  <a:tcPr marL="91441" marR="91441">
                    <a:noFill/>
                  </a:tcPr>
                </a:tc>
                <a:extLst>
                  <a:ext uri="{0D108BD9-81ED-4DB2-BD59-A6C34878D82A}">
                    <a16:rowId xmlns:a16="http://schemas.microsoft.com/office/drawing/2014/main" val="10002"/>
                  </a:ext>
                </a:extLst>
              </a:tr>
              <a:tr h="776119">
                <a:tc>
                  <a:txBody>
                    <a:bodyPr/>
                    <a:lstStyle/>
                    <a:p>
                      <a:pPr algn="r"/>
                      <a:r>
                        <a:rPr lang="en-US" sz="2100" dirty="0">
                          <a:solidFill>
                            <a:srgbClr val="00B050"/>
                          </a:solidFill>
                        </a:rPr>
                        <a:t>Responsiveness</a:t>
                      </a:r>
                      <a:r>
                        <a:rPr lang="en-US" sz="2100" baseline="0" dirty="0">
                          <a:solidFill>
                            <a:srgbClr val="00B050"/>
                          </a:solidFill>
                        </a:rPr>
                        <a:t> of Management</a:t>
                      </a:r>
                      <a:r>
                        <a:rPr lang="en-US" sz="2100" dirty="0">
                          <a:solidFill>
                            <a:srgbClr val="00B050"/>
                          </a:solidFill>
                        </a:rPr>
                        <a:t> </a:t>
                      </a:r>
                    </a:p>
                  </a:txBody>
                  <a:tcPr marL="91441" marR="91441"/>
                </a:tc>
                <a:tc>
                  <a:txBody>
                    <a:bodyPr/>
                    <a:lstStyle/>
                    <a:p>
                      <a:pPr algn="l"/>
                      <a:r>
                        <a:rPr lang="en-US" sz="2100" dirty="0"/>
                        <a:t>.70</a:t>
                      </a:r>
                    </a:p>
                  </a:txBody>
                  <a:tcPr marL="91441" marR="91441"/>
                </a:tc>
                <a:tc>
                  <a:txBody>
                    <a:bodyPr/>
                    <a:lstStyle/>
                    <a:p>
                      <a:pPr algn="r"/>
                      <a:r>
                        <a:rPr lang="en-US" sz="2100" dirty="0">
                          <a:solidFill>
                            <a:srgbClr val="0070C0"/>
                          </a:solidFill>
                        </a:rPr>
                        <a:t>Choices/Preferences</a:t>
                      </a:r>
                    </a:p>
                  </a:txBody>
                  <a:tcPr marL="91441" marR="91441"/>
                </a:tc>
                <a:tc>
                  <a:txBody>
                    <a:bodyPr/>
                    <a:lstStyle/>
                    <a:p>
                      <a:pPr algn="l"/>
                      <a:r>
                        <a:rPr lang="en-US" sz="2100" dirty="0"/>
                        <a:t>.72</a:t>
                      </a:r>
                    </a:p>
                  </a:txBody>
                  <a:tcPr marL="91441" marR="91441"/>
                </a:tc>
                <a:extLst>
                  <a:ext uri="{0D108BD9-81ED-4DB2-BD59-A6C34878D82A}">
                    <a16:rowId xmlns:a16="http://schemas.microsoft.com/office/drawing/2014/main" val="10003"/>
                  </a:ext>
                </a:extLst>
              </a:tr>
              <a:tr h="776119">
                <a:tc>
                  <a:txBody>
                    <a:bodyPr/>
                    <a:lstStyle/>
                    <a:p>
                      <a:pPr algn="r"/>
                      <a:r>
                        <a:rPr lang="en-US" sz="2100" dirty="0">
                          <a:solidFill>
                            <a:srgbClr val="0070C0"/>
                          </a:solidFill>
                        </a:rPr>
                        <a:t>Choices/Preferences </a:t>
                      </a:r>
                    </a:p>
                  </a:txBody>
                  <a:tcPr marL="91441" marR="91441">
                    <a:noFill/>
                  </a:tcPr>
                </a:tc>
                <a:tc>
                  <a:txBody>
                    <a:bodyPr/>
                    <a:lstStyle/>
                    <a:p>
                      <a:pPr algn="l"/>
                      <a:r>
                        <a:rPr lang="en-US" sz="2100" dirty="0"/>
                        <a:t>.69</a:t>
                      </a:r>
                    </a:p>
                  </a:txBody>
                  <a:tcPr marL="91441" marR="91441">
                    <a:noFill/>
                  </a:tcPr>
                </a:tc>
                <a:tc>
                  <a:txBody>
                    <a:bodyPr/>
                    <a:lstStyle/>
                    <a:p>
                      <a:pPr algn="r"/>
                      <a:r>
                        <a:rPr lang="en-US" sz="2100" dirty="0">
                          <a:solidFill>
                            <a:srgbClr val="00B050"/>
                          </a:solidFill>
                        </a:rPr>
                        <a:t>Responsiveness</a:t>
                      </a:r>
                      <a:r>
                        <a:rPr lang="en-US" sz="2100" baseline="0" dirty="0">
                          <a:solidFill>
                            <a:srgbClr val="00B050"/>
                          </a:solidFill>
                        </a:rPr>
                        <a:t> of Management</a:t>
                      </a:r>
                      <a:endParaRPr lang="en-US" sz="2100" dirty="0">
                        <a:solidFill>
                          <a:srgbClr val="00B050"/>
                        </a:solidFill>
                      </a:endParaRPr>
                    </a:p>
                  </a:txBody>
                  <a:tcPr marL="91441" marR="91441">
                    <a:noFill/>
                  </a:tcPr>
                </a:tc>
                <a:tc>
                  <a:txBody>
                    <a:bodyPr/>
                    <a:lstStyle/>
                    <a:p>
                      <a:pPr algn="l"/>
                      <a:r>
                        <a:rPr lang="en-US" sz="2100" dirty="0"/>
                        <a:t>.71</a:t>
                      </a:r>
                    </a:p>
                  </a:txBody>
                  <a:tcPr marL="91441" marR="91441">
                    <a:noFill/>
                  </a:tcPr>
                </a:tc>
                <a:extLst>
                  <a:ext uri="{0D108BD9-81ED-4DB2-BD59-A6C34878D82A}">
                    <a16:rowId xmlns:a16="http://schemas.microsoft.com/office/drawing/2014/main" val="10004"/>
                  </a:ext>
                </a:extLst>
              </a:tr>
              <a:tr h="776119">
                <a:tc>
                  <a:txBody>
                    <a:bodyPr/>
                    <a:lstStyle/>
                    <a:p>
                      <a:pPr algn="r"/>
                      <a:r>
                        <a:rPr lang="en-US" sz="2100" dirty="0"/>
                        <a:t>Responsiveness of Staff </a:t>
                      </a:r>
                    </a:p>
                  </a:txBody>
                  <a:tcPr marL="91441" marR="91441"/>
                </a:tc>
                <a:tc>
                  <a:txBody>
                    <a:bodyPr/>
                    <a:lstStyle/>
                    <a:p>
                      <a:pPr algn="l"/>
                      <a:r>
                        <a:rPr lang="en-US" sz="2100" dirty="0"/>
                        <a:t>.68</a:t>
                      </a:r>
                    </a:p>
                  </a:txBody>
                  <a:tcPr marL="91441" marR="91441"/>
                </a:tc>
                <a:tc>
                  <a:txBody>
                    <a:bodyPr/>
                    <a:lstStyle/>
                    <a:p>
                      <a:pPr algn="r"/>
                      <a:r>
                        <a:rPr lang="en-US" sz="2100" dirty="0">
                          <a:solidFill>
                            <a:schemeClr val="tx1"/>
                          </a:solidFill>
                        </a:rPr>
                        <a:t>RV/LVN/LPN</a:t>
                      </a:r>
                      <a:r>
                        <a:rPr lang="en-US" sz="2100" baseline="0" dirty="0">
                          <a:solidFill>
                            <a:schemeClr val="tx1"/>
                          </a:solidFill>
                        </a:rPr>
                        <a:t> Care</a:t>
                      </a:r>
                      <a:endParaRPr lang="en-US" sz="2100" dirty="0">
                        <a:solidFill>
                          <a:schemeClr val="tx1"/>
                        </a:solidFill>
                      </a:endParaRPr>
                    </a:p>
                  </a:txBody>
                  <a:tcPr marL="91441" marR="91441"/>
                </a:tc>
                <a:tc>
                  <a:txBody>
                    <a:bodyPr/>
                    <a:lstStyle/>
                    <a:p>
                      <a:pPr algn="l"/>
                      <a:r>
                        <a:rPr lang="en-US" sz="2100" dirty="0"/>
                        <a:t>.71</a:t>
                      </a:r>
                    </a:p>
                  </a:txBody>
                  <a:tcPr marL="91441" marR="91441"/>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A109FE11-4275-430A-A4F2-13B6D06AF4F5}"/>
              </a:ext>
            </a:extLst>
          </p:cNvPr>
          <p:cNvSpPr txBox="1"/>
          <p:nvPr/>
        </p:nvSpPr>
        <p:spPr>
          <a:xfrm>
            <a:off x="188068" y="6368684"/>
            <a:ext cx="11543545" cy="369332"/>
          </a:xfrm>
          <a:prstGeom prst="rect">
            <a:avLst/>
          </a:prstGeom>
          <a:noFill/>
        </p:spPr>
        <p:txBody>
          <a:bodyPr wrap="none" rtlCol="0">
            <a:spAutoFit/>
          </a:bodyPr>
          <a:lstStyle/>
          <a:p>
            <a:r>
              <a:rPr lang="en-US" b="1" dirty="0"/>
              <a:t>*Each item is statistically correlated to the question “Would you recommend this community to others”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9" name="Group 6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3" name="Rectangle 8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7" name="Rectangle 86">
            <a:extLst>
              <a:ext uri="{FF2B5EF4-FFF2-40B4-BE49-F238E27FC236}">
                <a16:creationId xmlns:a16="http://schemas.microsoft.com/office/drawing/2014/main" id="{97A5CE44-9D07-4AD7-B94C-7C935136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703601-C9B7-448F-B403-01CBCB088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7923CDCA-D161-4CE7-BA92-92AE20B96D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92" name="Freeform 11">
              <a:extLst>
                <a:ext uri="{FF2B5EF4-FFF2-40B4-BE49-F238E27FC236}">
                  <a16:creationId xmlns:a16="http://schemas.microsoft.com/office/drawing/2014/main" id="{AFFB0997-74F4-42F6-80A7-7C1B6BD3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3" name="Freeform 12">
              <a:extLst>
                <a:ext uri="{FF2B5EF4-FFF2-40B4-BE49-F238E27FC236}">
                  <a16:creationId xmlns:a16="http://schemas.microsoft.com/office/drawing/2014/main" id="{A14E1792-3BAD-41B1-A563-2180A26E6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4" name="Freeform 13">
              <a:extLst>
                <a:ext uri="{FF2B5EF4-FFF2-40B4-BE49-F238E27FC236}">
                  <a16:creationId xmlns:a16="http://schemas.microsoft.com/office/drawing/2014/main" id="{C30D05BD-CE6E-4143-946E-A2C5EC7C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5" name="Freeform 14">
              <a:extLst>
                <a:ext uri="{FF2B5EF4-FFF2-40B4-BE49-F238E27FC236}">
                  <a16:creationId xmlns:a16="http://schemas.microsoft.com/office/drawing/2014/main" id="{4317EBD8-70E0-492B-B401-C72697C7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6" name="Freeform 15">
              <a:extLst>
                <a:ext uri="{FF2B5EF4-FFF2-40B4-BE49-F238E27FC236}">
                  <a16:creationId xmlns:a16="http://schemas.microsoft.com/office/drawing/2014/main" id="{60545381-EDB5-47D8-9497-D5802F5A4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7" name="Freeform 16">
              <a:extLst>
                <a:ext uri="{FF2B5EF4-FFF2-40B4-BE49-F238E27FC236}">
                  <a16:creationId xmlns:a16="http://schemas.microsoft.com/office/drawing/2014/main" id="{E67012E4-2FDC-4F96-A145-1E426784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8" name="Freeform 17">
              <a:extLst>
                <a:ext uri="{FF2B5EF4-FFF2-40B4-BE49-F238E27FC236}">
                  <a16:creationId xmlns:a16="http://schemas.microsoft.com/office/drawing/2014/main" id="{C088EA8D-BA27-4043-967F-595BE451C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9" name="Freeform 18">
              <a:extLst>
                <a:ext uri="{FF2B5EF4-FFF2-40B4-BE49-F238E27FC236}">
                  <a16:creationId xmlns:a16="http://schemas.microsoft.com/office/drawing/2014/main" id="{7D7B306D-2572-4DF7-BC2E-675203317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0" name="Freeform 19">
              <a:extLst>
                <a:ext uri="{FF2B5EF4-FFF2-40B4-BE49-F238E27FC236}">
                  <a16:creationId xmlns:a16="http://schemas.microsoft.com/office/drawing/2014/main" id="{EBFED6A3-D5D7-4F26-B6EB-091492A9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1" name="Freeform 20">
              <a:extLst>
                <a:ext uri="{FF2B5EF4-FFF2-40B4-BE49-F238E27FC236}">
                  <a16:creationId xmlns:a16="http://schemas.microsoft.com/office/drawing/2014/main" id="{57CA315F-B9C5-4899-A337-C1389083C6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2" name="Freeform 21">
              <a:extLst>
                <a:ext uri="{FF2B5EF4-FFF2-40B4-BE49-F238E27FC236}">
                  <a16:creationId xmlns:a16="http://schemas.microsoft.com/office/drawing/2014/main" id="{F3C62C3A-023D-428B-AEEA-68C9B037B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3" name="Freeform 22">
              <a:extLst>
                <a:ext uri="{FF2B5EF4-FFF2-40B4-BE49-F238E27FC236}">
                  <a16:creationId xmlns:a16="http://schemas.microsoft.com/office/drawing/2014/main" id="{6132B97B-0D55-426A-8D75-9E7F8FCE7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5" name="Group 104">
            <a:extLst>
              <a:ext uri="{FF2B5EF4-FFF2-40B4-BE49-F238E27FC236}">
                <a16:creationId xmlns:a16="http://schemas.microsoft.com/office/drawing/2014/main" id="{B28C8CE4-C5A6-4B6C-B428-1D2852C39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106" name="Freeform 27">
              <a:extLst>
                <a:ext uri="{FF2B5EF4-FFF2-40B4-BE49-F238E27FC236}">
                  <a16:creationId xmlns:a16="http://schemas.microsoft.com/office/drawing/2014/main" id="{6C6C0EAF-AF4D-4E28-B480-93C9A324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7" name="Freeform 28">
              <a:extLst>
                <a:ext uri="{FF2B5EF4-FFF2-40B4-BE49-F238E27FC236}">
                  <a16:creationId xmlns:a16="http://schemas.microsoft.com/office/drawing/2014/main" id="{C254D393-7673-4399-AE7D-933ED61B1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8" name="Freeform 29">
              <a:extLst>
                <a:ext uri="{FF2B5EF4-FFF2-40B4-BE49-F238E27FC236}">
                  <a16:creationId xmlns:a16="http://schemas.microsoft.com/office/drawing/2014/main" id="{76A48428-8958-41F8-BCFD-F9EB16A17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9" name="Freeform 30">
              <a:extLst>
                <a:ext uri="{FF2B5EF4-FFF2-40B4-BE49-F238E27FC236}">
                  <a16:creationId xmlns:a16="http://schemas.microsoft.com/office/drawing/2014/main" id="{F895B04F-691C-404F-A9F1-47B315756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0" name="Freeform 31">
              <a:extLst>
                <a:ext uri="{FF2B5EF4-FFF2-40B4-BE49-F238E27FC236}">
                  <a16:creationId xmlns:a16="http://schemas.microsoft.com/office/drawing/2014/main" id="{38BAB3B8-E8BB-4327-9E73-FFAD5597B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1" name="Freeform 32">
              <a:extLst>
                <a:ext uri="{FF2B5EF4-FFF2-40B4-BE49-F238E27FC236}">
                  <a16:creationId xmlns:a16="http://schemas.microsoft.com/office/drawing/2014/main" id="{88ED23AE-358F-4EEC-8D62-917EBED710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2" name="Freeform 33">
              <a:extLst>
                <a:ext uri="{FF2B5EF4-FFF2-40B4-BE49-F238E27FC236}">
                  <a16:creationId xmlns:a16="http://schemas.microsoft.com/office/drawing/2014/main" id="{776F07C9-FA92-406A-B934-95BE8CAED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3" name="Freeform 34">
              <a:extLst>
                <a:ext uri="{FF2B5EF4-FFF2-40B4-BE49-F238E27FC236}">
                  <a16:creationId xmlns:a16="http://schemas.microsoft.com/office/drawing/2014/main" id="{BDA1CEAF-E0AD-4A46-8E40-9251837CB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4" name="Freeform 35">
              <a:extLst>
                <a:ext uri="{FF2B5EF4-FFF2-40B4-BE49-F238E27FC236}">
                  <a16:creationId xmlns:a16="http://schemas.microsoft.com/office/drawing/2014/main" id="{53D21C6F-F2ED-4F73-8B4D-9E2FECBB9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5" name="Freeform 36">
              <a:extLst>
                <a:ext uri="{FF2B5EF4-FFF2-40B4-BE49-F238E27FC236}">
                  <a16:creationId xmlns:a16="http://schemas.microsoft.com/office/drawing/2014/main" id="{2FED37FF-C037-4A76-A8D6-33525D19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6" name="Freeform 37">
              <a:extLst>
                <a:ext uri="{FF2B5EF4-FFF2-40B4-BE49-F238E27FC236}">
                  <a16:creationId xmlns:a16="http://schemas.microsoft.com/office/drawing/2014/main" id="{8DE0DC4B-718F-4E78-A0AB-8442F28A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7" name="Freeform 38">
              <a:extLst>
                <a:ext uri="{FF2B5EF4-FFF2-40B4-BE49-F238E27FC236}">
                  <a16:creationId xmlns:a16="http://schemas.microsoft.com/office/drawing/2014/main" id="{8F80CA79-E2F4-4B1D-97DE-04F9215B0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 name="Title 1">
            <a:extLst>
              <a:ext uri="{FF2B5EF4-FFF2-40B4-BE49-F238E27FC236}">
                <a16:creationId xmlns:a16="http://schemas.microsoft.com/office/drawing/2014/main" id="{D68AF7B2-CA59-4387-90EC-3F07AE3558B4}"/>
              </a:ext>
            </a:extLst>
          </p:cNvPr>
          <p:cNvSpPr>
            <a:spLocks noGrp="1"/>
          </p:cNvSpPr>
          <p:nvPr>
            <p:ph type="ctrTitle"/>
          </p:nvPr>
        </p:nvSpPr>
        <p:spPr>
          <a:xfrm>
            <a:off x="7154305" y="-1101960"/>
            <a:ext cx="4708958" cy="3841735"/>
          </a:xfrm>
        </p:spPr>
        <p:txBody>
          <a:bodyPr vert="horz" lIns="91440" tIns="45720" rIns="91440" bIns="45720" rtlCol="0" anchor="b">
            <a:normAutofit/>
          </a:bodyPr>
          <a:lstStyle/>
          <a:p>
            <a:r>
              <a:rPr lang="en-US" sz="3400" dirty="0"/>
              <a:t>It’s all about</a:t>
            </a:r>
            <a:br>
              <a:rPr lang="en-US" sz="3400" dirty="0"/>
            </a:br>
            <a:r>
              <a:rPr lang="en-US" sz="3400" dirty="0"/>
              <a:t>compassion</a:t>
            </a:r>
          </a:p>
        </p:txBody>
      </p:sp>
      <p:sp>
        <p:nvSpPr>
          <p:cNvPr id="7" name="Subtitle 6">
            <a:extLst>
              <a:ext uri="{FF2B5EF4-FFF2-40B4-BE49-F238E27FC236}">
                <a16:creationId xmlns:a16="http://schemas.microsoft.com/office/drawing/2014/main" id="{1001DEA3-2616-4B80-809F-F563C2ECB217}"/>
              </a:ext>
            </a:extLst>
          </p:cNvPr>
          <p:cNvSpPr>
            <a:spLocks noGrp="1"/>
          </p:cNvSpPr>
          <p:nvPr>
            <p:ph type="subTitle" idx="1"/>
          </p:nvPr>
        </p:nvSpPr>
        <p:spPr>
          <a:xfrm>
            <a:off x="8324602" y="4777379"/>
            <a:ext cx="3181598" cy="1126283"/>
          </a:xfrm>
        </p:spPr>
        <p:txBody>
          <a:bodyPr vert="horz" lIns="91440" tIns="45720" rIns="91440" bIns="45720" rtlCol="0" anchor="t">
            <a:normAutofit/>
          </a:bodyPr>
          <a:lstStyle/>
          <a:p>
            <a:pPr>
              <a:spcBef>
                <a:spcPts val="1000"/>
              </a:spcBef>
            </a:pPr>
            <a:r>
              <a:rPr lang="en-US" sz="3200" b="1" dirty="0">
                <a:solidFill>
                  <a:schemeClr val="tx1">
                    <a:lumMod val="65000"/>
                    <a:lumOff val="35000"/>
                  </a:schemeClr>
                </a:solidFill>
              </a:rPr>
              <a:t>But to whom?</a:t>
            </a:r>
          </a:p>
        </p:txBody>
      </p:sp>
      <p:pic>
        <p:nvPicPr>
          <p:cNvPr id="6" name="Picture 2" descr="C:\Users\mary\Pictures\Misc\Elder_files\378626_285160151515711_198128860218841_945216_333927731_n(1).jpg">
            <a:extLst>
              <a:ext uri="{FF2B5EF4-FFF2-40B4-BE49-F238E27FC236}">
                <a16:creationId xmlns:a16="http://schemas.microsoft.com/office/drawing/2014/main" id="{1C5B4380-A860-4573-83FC-A63136A3B524}"/>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21781" r="29198" b="1"/>
          <a:stretch/>
        </p:blipFill>
        <p:spPr bwMode="auto">
          <a:xfrm>
            <a:off x="929675" y="1250067"/>
            <a:ext cx="4213521" cy="4326599"/>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119" name="Rectangle 118">
            <a:extLst>
              <a:ext uri="{FF2B5EF4-FFF2-40B4-BE49-F238E27FC236}">
                <a16:creationId xmlns:a16="http://schemas.microsoft.com/office/drawing/2014/main" id="{E15F4FDF-1B24-4F56-AF01-4D0645A8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1" name="Freeform 33">
            <a:extLst>
              <a:ext uri="{FF2B5EF4-FFF2-40B4-BE49-F238E27FC236}">
                <a16:creationId xmlns:a16="http://schemas.microsoft.com/office/drawing/2014/main" id="{4FD76CDA-1C6B-40B2-9A61-FD38CE1B4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86620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5D1F2FD8-11FD-4495-9EFA-1D11D791D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9" name="Freeform 11">
              <a:extLst>
                <a:ext uri="{FF2B5EF4-FFF2-40B4-BE49-F238E27FC236}">
                  <a16:creationId xmlns:a16="http://schemas.microsoft.com/office/drawing/2014/main" id="{F07E62E0-C435-4556-B265-2AC622C08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A31AA73F-4D24-48A1-B14B-50392BB2C8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B1A912C9-FD8E-4C0D-A7B5-5240BF154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0C687240-9008-4C95-9A83-BAE72BF3D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7E87EBB2-C786-4064-9E78-21C52E76F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6AEC0C10-BB8D-4A8E-8160-9B514B5F7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3E2AE5E5-81C4-4817-85A9-6700C135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0E29C0C2-2A04-4AC1-9181-B811A06BE4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13DA17A5-17E1-4B7D-9ABD-C7ED44F1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7C6F6843-161E-4C29-A663-8DBA4D483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A516671D-8E1D-4713-BE9D-81B0C35FE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4E04D4C8-7532-4BBD-9AF8-3249324AF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B87488CD-16CF-4BC7-BD9F-4F4EB13B0B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3" name="Freeform 27">
              <a:extLst>
                <a:ext uri="{FF2B5EF4-FFF2-40B4-BE49-F238E27FC236}">
                  <a16:creationId xmlns:a16="http://schemas.microsoft.com/office/drawing/2014/main" id="{40224168-C932-4F63-8CEA-2465E192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F2291983-5E57-490B-B713-0A78B584F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815C3A19-E287-48A6-9ECB-D0409D37F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0196FC81-2B97-4747-859B-2475FFD12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43A76FF0-4A33-44A0-AE53-92146AA8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B94FC67F-70D7-496B-BFA2-B2AACF2ED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761C78BD-A48E-4171-AC10-D066FDF46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8DD13455-5B55-48B7-AA52-981C48B3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8AFF35F4-12AC-44F3-AC19-88F2E3F9B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410D4BFE-B9DB-440B-BF78-21B4F317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8F0E6EB0-F23E-4342-9FBD-3178F4B81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3A4E0803-C8CF-4E6B-95EF-BBEBF237E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6" name="Rectangle 165">
            <a:extLst>
              <a:ext uri="{FF2B5EF4-FFF2-40B4-BE49-F238E27FC236}">
                <a16:creationId xmlns:a16="http://schemas.microsoft.com/office/drawing/2014/main" id="{F6D9986E-2FC4-4377-B163-42766AD8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6">
            <a:extLst>
              <a:ext uri="{FF2B5EF4-FFF2-40B4-BE49-F238E27FC236}">
                <a16:creationId xmlns:a16="http://schemas.microsoft.com/office/drawing/2014/main" id="{5DAD59F4-58F1-4349-B03E-23A62291C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298EBE9D-58D4-4091-9285-35D7B9752759}"/>
              </a:ext>
            </a:extLst>
          </p:cNvPr>
          <p:cNvSpPr>
            <a:spLocks noGrp="1"/>
          </p:cNvSpPr>
          <p:nvPr>
            <p:ph type="title"/>
          </p:nvPr>
        </p:nvSpPr>
        <p:spPr>
          <a:xfrm>
            <a:off x="1292801" y="5411404"/>
            <a:ext cx="8915399" cy="1162423"/>
          </a:xfrm>
        </p:spPr>
        <p:txBody>
          <a:bodyPr vert="horz" lIns="91440" tIns="45720" rIns="91440" bIns="45720" rtlCol="0" anchor="b">
            <a:normAutofit/>
          </a:bodyPr>
          <a:lstStyle/>
          <a:p>
            <a:r>
              <a:rPr lang="en-US" sz="3200" b="1" dirty="0"/>
              <a:t>Healthcare is a relational art.</a:t>
            </a:r>
            <a:br>
              <a:rPr lang="en-US" sz="3200" b="1" dirty="0"/>
            </a:br>
            <a:r>
              <a:rPr lang="en-US" sz="3200" b="1" dirty="0"/>
              <a:t>Compassion is at its core.</a:t>
            </a:r>
          </a:p>
        </p:txBody>
      </p:sp>
      <p:pic>
        <p:nvPicPr>
          <p:cNvPr id="12" name="Picture 2" descr="Image result for nurses aids in nursing homes">
            <a:extLst>
              <a:ext uri="{FF2B5EF4-FFF2-40B4-BE49-F238E27FC236}">
                <a16:creationId xmlns:a16="http://schemas.microsoft.com/office/drawing/2014/main" id="{DAF02996-4CF1-40EE-A07D-9820CF5258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14" b="-2"/>
          <a:stretch/>
        </p:blipFill>
        <p:spPr bwMode="auto">
          <a:xfrm>
            <a:off x="1440007" y="361216"/>
            <a:ext cx="3769507" cy="2351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CA771A0-3728-41A6-A669-ACEB67831C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762" r="4" b="5206"/>
          <a:stretch/>
        </p:blipFill>
        <p:spPr>
          <a:xfrm>
            <a:off x="3142844" y="2975080"/>
            <a:ext cx="3706310" cy="2310839"/>
          </a:xfrm>
          <a:prstGeom prst="rect">
            <a:avLst/>
          </a:prstGeom>
        </p:spPr>
      </p:pic>
      <p:pic>
        <p:nvPicPr>
          <p:cNvPr id="11" name="Picture 2" descr="Image result for nursing home caregivers">
            <a:extLst>
              <a:ext uri="{FF2B5EF4-FFF2-40B4-BE49-F238E27FC236}">
                <a16:creationId xmlns:a16="http://schemas.microsoft.com/office/drawing/2014/main" id="{19182461-71EF-4413-B82D-9B91DE20251F}"/>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5196"/>
          <a:stretch/>
        </p:blipFill>
        <p:spPr bwMode="auto">
          <a:xfrm>
            <a:off x="7236114" y="477060"/>
            <a:ext cx="3960512" cy="246700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a:extLst>
              <a:ext uri="{FF2B5EF4-FFF2-40B4-BE49-F238E27FC236}">
                <a16:creationId xmlns:a16="http://schemas.microsoft.com/office/drawing/2014/main" id="{6F696B96-1505-4135-963C-E2E155F69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770" r="6154"/>
          <a:stretch>
            <a:fillRect/>
          </a:stretch>
        </p:blipFill>
        <p:spPr bwMode="auto">
          <a:xfrm>
            <a:off x="7316787" y="3625202"/>
            <a:ext cx="45720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20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4F77-BA71-4F67-9CA3-8408D09764A9}"/>
              </a:ext>
            </a:extLst>
          </p:cNvPr>
          <p:cNvSpPr>
            <a:spLocks noGrp="1"/>
          </p:cNvSpPr>
          <p:nvPr>
            <p:ph type="ctrTitle"/>
          </p:nvPr>
        </p:nvSpPr>
        <p:spPr>
          <a:xfrm>
            <a:off x="947245" y="1961018"/>
            <a:ext cx="5734050" cy="2219691"/>
          </a:xfrm>
        </p:spPr>
        <p:txBody>
          <a:bodyPr/>
          <a:lstStyle/>
          <a:p>
            <a:pPr algn="ctr"/>
            <a:r>
              <a:rPr lang="en-US" dirty="0"/>
              <a:t>Person-centered</a:t>
            </a:r>
            <a:br>
              <a:rPr lang="en-US" dirty="0"/>
            </a:br>
            <a:r>
              <a:rPr lang="en-US" dirty="0"/>
              <a:t>care</a:t>
            </a:r>
          </a:p>
        </p:txBody>
      </p:sp>
      <p:sp>
        <p:nvSpPr>
          <p:cNvPr id="6" name="Subtitle 5">
            <a:extLst>
              <a:ext uri="{FF2B5EF4-FFF2-40B4-BE49-F238E27FC236}">
                <a16:creationId xmlns:a16="http://schemas.microsoft.com/office/drawing/2014/main" id="{B997F5FB-5A9A-45B8-8DD3-C50ABE5E9A5B}"/>
              </a:ext>
            </a:extLst>
          </p:cNvPr>
          <p:cNvSpPr>
            <a:spLocks noGrp="1"/>
          </p:cNvSpPr>
          <p:nvPr>
            <p:ph type="subTitle" idx="1"/>
          </p:nvPr>
        </p:nvSpPr>
        <p:spPr>
          <a:xfrm>
            <a:off x="947245" y="4417191"/>
            <a:ext cx="5734050" cy="955565"/>
          </a:xfrm>
        </p:spPr>
        <p:txBody>
          <a:bodyPr>
            <a:normAutofit fontScale="92500"/>
          </a:bodyPr>
          <a:lstStyle/>
          <a:p>
            <a:pPr algn="ctr"/>
            <a:r>
              <a:rPr lang="en-US" sz="3200" b="1" dirty="0"/>
              <a:t>Our Professions Ultimate Goal</a:t>
            </a:r>
          </a:p>
        </p:txBody>
      </p:sp>
      <p:pic>
        <p:nvPicPr>
          <p:cNvPr id="5" name="Picture 2">
            <a:extLst>
              <a:ext uri="{FF2B5EF4-FFF2-40B4-BE49-F238E27FC236}">
                <a16:creationId xmlns:a16="http://schemas.microsoft.com/office/drawing/2014/main" id="{76700B3F-8E2F-4EEA-9081-D5EBA39B82F8}"/>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6875" r="1687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04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791933" y="2595287"/>
            <a:ext cx="4756942" cy="2855036"/>
            <a:chOff x="5019728" y="1903418"/>
            <a:chExt cx="3832469" cy="2300183"/>
          </a:xfrm>
        </p:grpSpPr>
        <p:pic>
          <p:nvPicPr>
            <p:cNvPr id="135172" name="Picture 1"/>
            <p:cNvPicPr>
              <a:picLocks noChangeAspect="1"/>
            </p:cNvPicPr>
            <p:nvPr/>
          </p:nvPicPr>
          <p:blipFill>
            <a:blip r:embed="rId2">
              <a:extLst>
                <a:ext uri="{28A0092B-C50C-407E-A947-70E740481C1C}">
                  <a14:useLocalDpi xmlns:a14="http://schemas.microsoft.com/office/drawing/2010/main" val="0"/>
                </a:ext>
              </a:extLst>
            </a:blip>
            <a:srcRect l="15517" t="1563" r="5173" b="7813"/>
            <a:stretch>
              <a:fillRect/>
            </a:stretch>
          </p:blipFill>
          <p:spPr bwMode="auto">
            <a:xfrm>
              <a:off x="5028502" y="3071514"/>
              <a:ext cx="1345365" cy="113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4" descr="http://www.thenewstribe.com/wp-content/uploads/2012/12/nurs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23" t="11612" r="27759" b="5830"/>
            <a:stretch/>
          </p:blipFill>
          <p:spPr bwMode="auto">
            <a:xfrm>
              <a:off x="7676825" y="1904561"/>
              <a:ext cx="1175372" cy="1161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4" name="Picture 2" descr="http://www.locatible.com/blog/wp-content/uploads/2015/05/nurse-violence.jpg"/>
            <p:cNvPicPr>
              <a:picLocks noChangeAspect="1" noChangeArrowheads="1"/>
            </p:cNvPicPr>
            <p:nvPr/>
          </p:nvPicPr>
          <p:blipFill rotWithShape="1">
            <a:blip r:embed="rId4">
              <a:extLst>
                <a:ext uri="{28A0092B-C50C-407E-A947-70E740481C1C}">
                  <a14:useLocalDpi xmlns:a14="http://schemas.microsoft.com/office/drawing/2010/main" val="0"/>
                </a:ext>
              </a:extLst>
            </a:blip>
            <a:srcRect l="45332" t="11380" r="552" b="20086"/>
            <a:stretch/>
          </p:blipFill>
          <p:spPr bwMode="auto">
            <a:xfrm>
              <a:off x="6376361" y="3062020"/>
              <a:ext cx="1319141" cy="11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5" name="Picture 2" descr="http://i4.mirror.co.uk/incoming/article127459.ece/ALTERNATES/s615/image-1-for-coleen-9-5-11-gallery-174110467.jpg"/>
            <p:cNvPicPr>
              <a:picLocks noChangeAspect="1" noChangeArrowheads="1"/>
            </p:cNvPicPr>
            <p:nvPr/>
          </p:nvPicPr>
          <p:blipFill>
            <a:blip r:embed="rId5" cstate="print">
              <a:extLst>
                <a:ext uri="{28A0092B-C50C-407E-A947-70E740481C1C}">
                  <a14:useLocalDpi xmlns:a14="http://schemas.microsoft.com/office/drawing/2010/main" val="0"/>
                </a:ext>
              </a:extLst>
            </a:blip>
            <a:srcRect l="18211" t="-261" r="5042" b="261"/>
            <a:stretch>
              <a:fillRect/>
            </a:stretch>
          </p:blipFill>
          <p:spPr bwMode="auto">
            <a:xfrm>
              <a:off x="6356107" y="1904561"/>
              <a:ext cx="1339395" cy="1160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6" name="Picture 2" descr="Greenberg said: 'Children at that age cry as a form of communication since they can't use their words, its not evidence of p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19728" y="1903418"/>
              <a:ext cx="1354139" cy="1173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Content Placeholder 9"/>
          <p:cNvSpPr txBox="1">
            <a:spLocks/>
          </p:cNvSpPr>
          <p:nvPr/>
        </p:nvSpPr>
        <p:spPr bwMode="auto">
          <a:xfrm>
            <a:off x="246159" y="1407677"/>
            <a:ext cx="7574677" cy="516495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07" tIns="60904" rIns="121807" bIns="60904" numCol="1" rtlCol="0" anchor="t" anchorCtr="0" compatLnSpc="1">
            <a:prstTxWarp prst="textNoShape">
              <a:avLst/>
            </a:prstTxWarp>
            <a:spAutoFit/>
          </a:bodyPr>
          <a:lstStyle>
            <a:lvl1pPr marL="342883" indent="-342883" algn="l" rtl="0" eaLnBrk="0" fontAlgn="base" hangingPunct="0">
              <a:spcBef>
                <a:spcPct val="20000"/>
              </a:spcBef>
              <a:spcAft>
                <a:spcPct val="0"/>
              </a:spcAft>
              <a:buChar char="•"/>
              <a:defRPr sz="3200">
                <a:solidFill>
                  <a:srgbClr val="4B116F"/>
                </a:solidFill>
                <a:latin typeface="+mj-lt"/>
                <a:ea typeface="ＭＳ Ｐゴシック" pitchFamily="-105" charset="-128"/>
                <a:cs typeface="ＭＳ Ｐゴシック" pitchFamily="-105" charset="-128"/>
              </a:defRPr>
            </a:lvl1pPr>
            <a:lvl2pPr marL="742913" indent="-285737" algn="l" rtl="0" eaLnBrk="0" fontAlgn="base" hangingPunct="0">
              <a:spcBef>
                <a:spcPct val="20000"/>
              </a:spcBef>
              <a:spcAft>
                <a:spcPct val="0"/>
              </a:spcAft>
              <a:buChar char="–"/>
              <a:defRPr sz="2800">
                <a:solidFill>
                  <a:schemeClr val="tx2"/>
                </a:solidFill>
                <a:latin typeface="+mj-lt"/>
                <a:ea typeface="ＭＳ Ｐゴシック" pitchFamily="-105" charset="-128"/>
              </a:defRPr>
            </a:lvl2pPr>
            <a:lvl3pPr marL="1142942" indent="-228588" algn="l" rtl="0" eaLnBrk="0" fontAlgn="base" hangingPunct="0">
              <a:spcBef>
                <a:spcPct val="20000"/>
              </a:spcBef>
              <a:spcAft>
                <a:spcPct val="0"/>
              </a:spcAft>
              <a:buChar char="•"/>
              <a:defRPr sz="2400">
                <a:solidFill>
                  <a:schemeClr val="accent1"/>
                </a:solidFill>
                <a:latin typeface="+mj-lt"/>
                <a:ea typeface="ＭＳ Ｐゴシック" pitchFamily="-105" charset="-128"/>
              </a:defRPr>
            </a:lvl3pPr>
            <a:lvl4pPr marL="1600120" indent="-228588" algn="l" rtl="0" eaLnBrk="0" fontAlgn="base" hangingPunct="0">
              <a:spcBef>
                <a:spcPct val="20000"/>
              </a:spcBef>
              <a:spcAft>
                <a:spcPct val="0"/>
              </a:spcAft>
              <a:buChar char="–"/>
              <a:defRPr sz="2000">
                <a:solidFill>
                  <a:schemeClr val="accent2"/>
                </a:solidFill>
                <a:latin typeface="+mj-lt"/>
                <a:ea typeface="ＭＳ Ｐゴシック" pitchFamily="-105" charset="-128"/>
              </a:defRPr>
            </a:lvl4pPr>
            <a:lvl5pPr marL="2057297" indent="-228588" algn="l" rtl="0" eaLnBrk="0" fontAlgn="base" hangingPunct="0">
              <a:spcBef>
                <a:spcPct val="20000"/>
              </a:spcBef>
              <a:spcAft>
                <a:spcPct val="0"/>
              </a:spcAft>
              <a:buChar char="»"/>
              <a:defRPr sz="2000">
                <a:solidFill>
                  <a:schemeClr val="bg2"/>
                </a:solidFill>
                <a:latin typeface="+mj-lt"/>
                <a:ea typeface="ＭＳ Ｐゴシック" pitchFamily="-105" charset="-128"/>
              </a:defRPr>
            </a:lvl5pPr>
            <a:lvl6pPr marL="2514474" indent="-228588" algn="l" rtl="0" fontAlgn="base">
              <a:spcBef>
                <a:spcPct val="20000"/>
              </a:spcBef>
              <a:spcAft>
                <a:spcPct val="0"/>
              </a:spcAft>
              <a:buChar char="»"/>
              <a:defRPr sz="2000">
                <a:solidFill>
                  <a:schemeClr val="bg2"/>
                </a:solidFill>
                <a:latin typeface="+mn-lt"/>
                <a:ea typeface="ＭＳ Ｐゴシック" pitchFamily="-105" charset="-128"/>
              </a:defRPr>
            </a:lvl6pPr>
            <a:lvl7pPr marL="2971652" indent="-228588" algn="l" rtl="0" fontAlgn="base">
              <a:spcBef>
                <a:spcPct val="20000"/>
              </a:spcBef>
              <a:spcAft>
                <a:spcPct val="0"/>
              </a:spcAft>
              <a:buChar char="»"/>
              <a:defRPr sz="2000">
                <a:solidFill>
                  <a:schemeClr val="bg2"/>
                </a:solidFill>
                <a:latin typeface="+mn-lt"/>
                <a:ea typeface="ＭＳ Ｐゴシック" pitchFamily="-105" charset="-128"/>
              </a:defRPr>
            </a:lvl7pPr>
            <a:lvl8pPr marL="3428828" indent="-228588" algn="l" rtl="0" fontAlgn="base">
              <a:spcBef>
                <a:spcPct val="20000"/>
              </a:spcBef>
              <a:spcAft>
                <a:spcPct val="0"/>
              </a:spcAft>
              <a:buChar char="»"/>
              <a:defRPr sz="2000">
                <a:solidFill>
                  <a:schemeClr val="bg2"/>
                </a:solidFill>
                <a:latin typeface="+mn-lt"/>
                <a:ea typeface="ＭＳ Ｐゴシック" pitchFamily="-105" charset="-128"/>
              </a:defRPr>
            </a:lvl8pPr>
            <a:lvl9pPr marL="3886006" indent="-228588" algn="l" rtl="0" fontAlgn="base">
              <a:spcBef>
                <a:spcPct val="20000"/>
              </a:spcBef>
              <a:spcAft>
                <a:spcPct val="0"/>
              </a:spcAft>
              <a:buChar char="»"/>
              <a:defRPr sz="2000">
                <a:solidFill>
                  <a:schemeClr val="bg2"/>
                </a:solidFill>
                <a:latin typeface="+mn-lt"/>
                <a:ea typeface="ＭＳ Ｐゴシック" pitchFamily="-105" charset="-128"/>
              </a:defRPr>
            </a:lvl9pPr>
          </a:lstStyle>
          <a:p>
            <a:pPr marL="0" lvl="2" indent="0">
              <a:spcBef>
                <a:spcPts val="0"/>
              </a:spcBef>
              <a:buNone/>
              <a:defRPr/>
            </a:pPr>
            <a:r>
              <a:rPr lang="en-US" sz="2398" b="1" kern="0" dirty="0">
                <a:solidFill>
                  <a:schemeClr val="tx1"/>
                </a:solidFill>
                <a:latin typeface="Arial" pitchFamily="34"/>
                <a:cs typeface="Arial" pitchFamily="34"/>
              </a:rPr>
              <a:t>Patient = </a:t>
            </a:r>
            <a:r>
              <a:rPr lang="en-US" sz="2398" kern="0" dirty="0">
                <a:solidFill>
                  <a:schemeClr val="tx1"/>
                </a:solidFill>
                <a:latin typeface="Arial" pitchFamily="34"/>
                <a:cs typeface="Arial" pitchFamily="34"/>
              </a:rPr>
              <a:t>a person suffering</a:t>
            </a:r>
          </a:p>
          <a:p>
            <a:pPr marL="0" lvl="2" indent="0">
              <a:spcBef>
                <a:spcPts val="0"/>
              </a:spcBef>
              <a:buNone/>
              <a:defRPr/>
            </a:pPr>
            <a:r>
              <a:rPr lang="en-US" sz="2398" b="1" kern="0" dirty="0">
                <a:solidFill>
                  <a:schemeClr val="tx1"/>
                </a:solidFill>
                <a:latin typeface="Arial" pitchFamily="34"/>
                <a:cs typeface="Arial" pitchFamily="34"/>
              </a:rPr>
              <a:t>Healer = </a:t>
            </a:r>
            <a:r>
              <a:rPr lang="en-US" sz="2398" kern="0" dirty="0">
                <a:solidFill>
                  <a:schemeClr val="tx1"/>
                </a:solidFill>
                <a:latin typeface="Arial" pitchFamily="34"/>
                <a:cs typeface="Arial" pitchFamily="34"/>
              </a:rPr>
              <a:t>one who makes the patient whole again</a:t>
            </a:r>
          </a:p>
          <a:p>
            <a:pPr marL="609007" lvl="2" indent="-609007">
              <a:spcBef>
                <a:spcPts val="0"/>
              </a:spcBef>
              <a:buFont typeface="+mj-lt"/>
              <a:buAutoNum type="arabicPeriod"/>
              <a:defRPr/>
            </a:pPr>
            <a:endParaRPr lang="en-US" sz="2398" kern="0" dirty="0">
              <a:solidFill>
                <a:schemeClr val="tx1"/>
              </a:solidFill>
              <a:latin typeface="Arial" pitchFamily="34"/>
              <a:cs typeface="Arial" pitchFamily="34"/>
            </a:endParaRP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elder</a:t>
            </a:r>
            <a:r>
              <a:rPr lang="en-US" sz="2131" kern="0" dirty="0">
                <a:solidFill>
                  <a:schemeClr val="tx1"/>
                </a:solidFill>
                <a:latin typeface="Arial" pitchFamily="34"/>
                <a:cs typeface="Arial" pitchFamily="34"/>
              </a:rPr>
              <a:t> is a patient </a:t>
            </a:r>
            <a:br>
              <a:rPr lang="en-US" sz="2131" kern="0" dirty="0">
                <a:solidFill>
                  <a:schemeClr val="tx1"/>
                </a:solidFill>
                <a:latin typeface="Arial" pitchFamily="34"/>
                <a:cs typeface="Arial" pitchFamily="34"/>
              </a:rPr>
            </a:br>
            <a:r>
              <a:rPr lang="en-US" sz="2131" kern="0" dirty="0">
                <a:solidFill>
                  <a:schemeClr val="tx1"/>
                </a:solidFill>
                <a:latin typeface="Arial" pitchFamily="34"/>
                <a:cs typeface="Arial" pitchFamily="34"/>
              </a:rPr>
              <a:t>Has a chronic condition</a:t>
            </a: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family</a:t>
            </a:r>
            <a:r>
              <a:rPr lang="en-US" sz="2131" kern="0" dirty="0">
                <a:solidFill>
                  <a:schemeClr val="tx1"/>
                </a:solidFill>
                <a:latin typeface="Arial" pitchFamily="34"/>
                <a:cs typeface="Arial" pitchFamily="34"/>
              </a:rPr>
              <a:t> is a patient </a:t>
            </a:r>
            <a:br>
              <a:rPr lang="en-US" sz="2131" kern="0" dirty="0">
                <a:solidFill>
                  <a:schemeClr val="tx1"/>
                </a:solidFill>
                <a:latin typeface="Arial" pitchFamily="34"/>
                <a:cs typeface="Arial" pitchFamily="34"/>
              </a:rPr>
            </a:br>
            <a:r>
              <a:rPr lang="en-US" sz="2131" kern="0" dirty="0">
                <a:solidFill>
                  <a:schemeClr val="tx1"/>
                </a:solidFill>
                <a:latin typeface="Arial" pitchFamily="34"/>
                <a:cs typeface="Arial" pitchFamily="34"/>
              </a:rPr>
              <a:t>Needs emotional healing </a:t>
            </a: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DON</a:t>
            </a:r>
            <a:r>
              <a:rPr lang="en-US" sz="2131" kern="0" dirty="0">
                <a:solidFill>
                  <a:schemeClr val="tx1"/>
                </a:solidFill>
                <a:latin typeface="Arial" pitchFamily="34"/>
                <a:cs typeface="Arial" pitchFamily="34"/>
              </a:rPr>
              <a:t> is a patient</a:t>
            </a:r>
          </a:p>
          <a:p>
            <a:pPr marL="0" lvl="2" indent="0">
              <a:spcBef>
                <a:spcPts val="0"/>
              </a:spcBef>
              <a:buNone/>
              <a:defRPr/>
            </a:pPr>
            <a:r>
              <a:rPr lang="en-US" sz="2131" kern="0" dirty="0">
                <a:solidFill>
                  <a:schemeClr val="tx1"/>
                </a:solidFill>
                <a:latin typeface="Arial" pitchFamily="34"/>
                <a:cs typeface="Arial" pitchFamily="34"/>
              </a:rPr>
              <a:t>      Worried about staff for the next shift</a:t>
            </a: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nurse</a:t>
            </a:r>
            <a:r>
              <a:rPr lang="en-US" sz="2131" kern="0" dirty="0">
                <a:solidFill>
                  <a:schemeClr val="tx1"/>
                </a:solidFill>
                <a:latin typeface="Arial" pitchFamily="34"/>
                <a:cs typeface="Arial" pitchFamily="34"/>
              </a:rPr>
              <a:t> is a patient </a:t>
            </a:r>
            <a:br>
              <a:rPr lang="en-US" sz="2131" kern="0" dirty="0">
                <a:solidFill>
                  <a:schemeClr val="tx1"/>
                </a:solidFill>
                <a:latin typeface="Arial" pitchFamily="34"/>
                <a:cs typeface="Arial" pitchFamily="34"/>
              </a:rPr>
            </a:br>
            <a:r>
              <a:rPr lang="en-US" sz="2131" kern="0" dirty="0">
                <a:solidFill>
                  <a:schemeClr val="tx1"/>
                </a:solidFill>
                <a:latin typeface="Arial" pitchFamily="34"/>
                <a:cs typeface="Arial" pitchFamily="34"/>
              </a:rPr>
              <a:t>She hears her sick baby crying for the mother</a:t>
            </a: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CNA </a:t>
            </a:r>
            <a:r>
              <a:rPr lang="en-US" sz="2131" kern="0" dirty="0">
                <a:solidFill>
                  <a:schemeClr val="tx1"/>
                </a:solidFill>
                <a:latin typeface="Arial" pitchFamily="34"/>
                <a:cs typeface="Arial" pitchFamily="34"/>
              </a:rPr>
              <a:t>is a patient</a:t>
            </a:r>
          </a:p>
          <a:p>
            <a:pPr marL="0" lvl="2" indent="0">
              <a:spcBef>
                <a:spcPts val="0"/>
              </a:spcBef>
              <a:buNone/>
              <a:defRPr/>
            </a:pPr>
            <a:r>
              <a:rPr lang="en-US" sz="2131" kern="0" dirty="0">
                <a:solidFill>
                  <a:schemeClr val="tx1"/>
                </a:solidFill>
                <a:latin typeface="Arial" pitchFamily="34"/>
                <a:cs typeface="Arial" pitchFamily="34"/>
              </a:rPr>
              <a:t>       Worrying she will bring COVID home or to her elders</a:t>
            </a:r>
          </a:p>
          <a:p>
            <a:pPr marL="456777" lvl="2" indent="-456777">
              <a:spcBef>
                <a:spcPts val="0"/>
              </a:spcBef>
              <a:defRPr/>
            </a:pPr>
            <a:r>
              <a:rPr lang="en-US" sz="2131" kern="0" dirty="0">
                <a:solidFill>
                  <a:schemeClr val="tx1"/>
                </a:solidFill>
                <a:latin typeface="Arial" pitchFamily="34"/>
                <a:cs typeface="Arial" pitchFamily="34"/>
              </a:rPr>
              <a:t>The </a:t>
            </a:r>
            <a:r>
              <a:rPr lang="en-US" sz="2131" b="1" kern="0" dirty="0">
                <a:solidFill>
                  <a:schemeClr val="tx1"/>
                </a:solidFill>
                <a:latin typeface="Arial" pitchFamily="34"/>
                <a:cs typeface="Arial" pitchFamily="34"/>
              </a:rPr>
              <a:t>manager</a:t>
            </a:r>
            <a:r>
              <a:rPr lang="en-US" sz="2131" kern="0" dirty="0">
                <a:solidFill>
                  <a:schemeClr val="tx1"/>
                </a:solidFill>
                <a:latin typeface="Arial" pitchFamily="34"/>
                <a:cs typeface="Arial" pitchFamily="34"/>
              </a:rPr>
              <a:t> is a patient </a:t>
            </a:r>
            <a:br>
              <a:rPr lang="en-US" sz="2131" kern="0" dirty="0">
                <a:solidFill>
                  <a:schemeClr val="tx1"/>
                </a:solidFill>
                <a:latin typeface="Arial" pitchFamily="34"/>
                <a:cs typeface="Arial" pitchFamily="34"/>
              </a:rPr>
            </a:br>
            <a:r>
              <a:rPr lang="en-US" sz="2131" kern="0" dirty="0">
                <a:solidFill>
                  <a:schemeClr val="tx1"/>
                </a:solidFill>
                <a:latin typeface="Arial" pitchFamily="34"/>
                <a:cs typeface="Arial" pitchFamily="34"/>
              </a:rPr>
              <a:t>Worried about the shortfall in revenue </a:t>
            </a:r>
          </a:p>
        </p:txBody>
      </p:sp>
      <p:sp>
        <p:nvSpPr>
          <p:cNvPr id="2" name="Title 1"/>
          <p:cNvSpPr>
            <a:spLocks noGrp="1"/>
          </p:cNvSpPr>
          <p:nvPr>
            <p:ph type="title"/>
          </p:nvPr>
        </p:nvSpPr>
        <p:spPr>
          <a:xfrm>
            <a:off x="531812" y="348040"/>
            <a:ext cx="11582400" cy="1184013"/>
          </a:xfrm>
        </p:spPr>
        <p:txBody>
          <a:bodyPr>
            <a:normAutofit/>
          </a:bodyPr>
          <a:lstStyle/>
          <a:p>
            <a:r>
              <a:rPr lang="en-US" b="1" dirty="0">
                <a:solidFill>
                  <a:schemeClr val="tx1"/>
                </a:solidFill>
              </a:rPr>
              <a:t>Who is that Person in Person-Centered Care?</a:t>
            </a:r>
          </a:p>
        </p:txBody>
      </p:sp>
      <p:sp>
        <p:nvSpPr>
          <p:cNvPr id="3" name="TextBox 2">
            <a:extLst>
              <a:ext uri="{FF2B5EF4-FFF2-40B4-BE49-F238E27FC236}">
                <a16:creationId xmlns:a16="http://schemas.microsoft.com/office/drawing/2014/main" id="{BB1E7DF9-9084-4FDD-BF97-BBAE64737109}"/>
              </a:ext>
            </a:extLst>
          </p:cNvPr>
          <p:cNvSpPr txBox="1"/>
          <p:nvPr/>
        </p:nvSpPr>
        <p:spPr>
          <a:xfrm>
            <a:off x="-77788" y="-103831"/>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343335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6423" y="615728"/>
            <a:ext cx="11582400" cy="1184013"/>
          </a:xfrm>
        </p:spPr>
        <p:txBody>
          <a:bodyPr>
            <a:normAutofit/>
          </a:bodyPr>
          <a:lstStyle/>
          <a:p>
            <a:pPr algn="ctr"/>
            <a:r>
              <a:rPr lang="en-US" b="1" dirty="0">
                <a:solidFill>
                  <a:schemeClr val="tx1"/>
                </a:solidFill>
              </a:rPr>
              <a:t>5 Primal Yearnings Define Us as Persons</a:t>
            </a:r>
          </a:p>
        </p:txBody>
      </p:sp>
      <p:sp>
        <p:nvSpPr>
          <p:cNvPr id="10" name="Text Placeholder 9"/>
          <p:cNvSpPr>
            <a:spLocks noGrp="1"/>
          </p:cNvSpPr>
          <p:nvPr>
            <p:ph type="body" sz="quarter" idx="11"/>
          </p:nvPr>
        </p:nvSpPr>
        <p:spPr>
          <a:xfrm>
            <a:off x="785064" y="2510694"/>
            <a:ext cx="1354342" cy="732171"/>
          </a:xfrm>
        </p:spPr>
        <p:txBody>
          <a:bodyPr/>
          <a:lstStyle/>
          <a:p>
            <a:r>
              <a:rPr lang="en-US" dirty="0"/>
              <a:t>To Be</a:t>
            </a:r>
          </a:p>
          <a:p>
            <a:endParaRPr lang="en-US" dirty="0"/>
          </a:p>
        </p:txBody>
      </p:sp>
      <p:sp>
        <p:nvSpPr>
          <p:cNvPr id="14" name="Text Placeholder 13"/>
          <p:cNvSpPr>
            <a:spLocks noGrp="1"/>
          </p:cNvSpPr>
          <p:nvPr>
            <p:ph type="body" sz="quarter" idx="15"/>
          </p:nvPr>
        </p:nvSpPr>
        <p:spPr>
          <a:xfrm>
            <a:off x="2995159" y="3357847"/>
            <a:ext cx="1720823" cy="2712390"/>
          </a:xfrm>
        </p:spPr>
        <p:txBody>
          <a:bodyPr/>
          <a:lstStyle/>
          <a:p>
            <a:pPr>
              <a:lnSpc>
                <a:spcPts val="1785"/>
              </a:lnSpc>
              <a:spcBef>
                <a:spcPts val="0"/>
              </a:spcBef>
            </a:pPr>
            <a:r>
              <a:rPr lang="en-US" dirty="0"/>
              <a:t>To be your </a:t>
            </a:r>
            <a:br>
              <a:rPr lang="en-US" dirty="0"/>
            </a:br>
            <a:r>
              <a:rPr lang="en-US" dirty="0"/>
              <a:t>own self, to be respected, to </a:t>
            </a:r>
            <a:br>
              <a:rPr lang="en-US" dirty="0"/>
            </a:br>
            <a:r>
              <a:rPr lang="en-US" dirty="0"/>
              <a:t>be free, to be in </a:t>
            </a:r>
          </a:p>
          <a:p>
            <a:pPr>
              <a:lnSpc>
                <a:spcPts val="1785"/>
              </a:lnSpc>
              <a:spcBef>
                <a:spcPts val="0"/>
              </a:spcBef>
            </a:pPr>
            <a:r>
              <a:rPr lang="en-US" dirty="0"/>
              <a:t>control, to be fully informed and to have choices</a:t>
            </a:r>
          </a:p>
        </p:txBody>
      </p:sp>
      <p:sp>
        <p:nvSpPr>
          <p:cNvPr id="2" name="Text Placeholder 1"/>
          <p:cNvSpPr>
            <a:spLocks noGrp="1"/>
          </p:cNvSpPr>
          <p:nvPr>
            <p:ph type="body" sz="quarter" idx="10"/>
          </p:nvPr>
        </p:nvSpPr>
        <p:spPr>
          <a:xfrm>
            <a:off x="785064" y="3357064"/>
            <a:ext cx="2075703" cy="2712390"/>
          </a:xfrm>
        </p:spPr>
        <p:txBody>
          <a:bodyPr/>
          <a:lstStyle/>
          <a:p>
            <a:pPr>
              <a:lnSpc>
                <a:spcPts val="1785"/>
              </a:lnSpc>
              <a:spcBef>
                <a:spcPts val="0"/>
              </a:spcBef>
            </a:pPr>
            <a:r>
              <a:rPr lang="en-US" dirty="0"/>
              <a:t>To be alive, to </a:t>
            </a:r>
            <a:br>
              <a:rPr lang="en-US" dirty="0"/>
            </a:br>
            <a:r>
              <a:rPr lang="en-US" dirty="0"/>
              <a:t>be healthy to </a:t>
            </a:r>
            <a:br>
              <a:rPr lang="en-US" dirty="0"/>
            </a:br>
            <a:r>
              <a:rPr lang="en-US" dirty="0"/>
              <a:t>be safe, to have access to care, </a:t>
            </a:r>
            <a:br>
              <a:rPr lang="en-US" dirty="0"/>
            </a:br>
            <a:r>
              <a:rPr lang="en-US" dirty="0"/>
              <a:t>to die a </a:t>
            </a:r>
            <a:br>
              <a:rPr lang="en-US" dirty="0"/>
            </a:br>
            <a:r>
              <a:rPr lang="en-US" dirty="0"/>
              <a:t>dignified death</a:t>
            </a:r>
          </a:p>
          <a:p>
            <a:pPr>
              <a:lnSpc>
                <a:spcPts val="1785"/>
              </a:lnSpc>
              <a:spcBef>
                <a:spcPts val="0"/>
              </a:spcBef>
            </a:pPr>
            <a:br>
              <a:rPr lang="en-US" dirty="0"/>
            </a:br>
            <a:r>
              <a:rPr lang="en-US" dirty="0"/>
              <a:t>Life is precious given the odds </a:t>
            </a:r>
            <a:br>
              <a:rPr lang="en-US" dirty="0"/>
            </a:br>
            <a:r>
              <a:rPr lang="en-US" dirty="0"/>
              <a:t>of life</a:t>
            </a:r>
          </a:p>
          <a:p>
            <a:pPr>
              <a:lnSpc>
                <a:spcPts val="1785"/>
              </a:lnSpc>
              <a:spcBef>
                <a:spcPts val="0"/>
              </a:spcBef>
            </a:pPr>
            <a:endParaRPr lang="en-US" dirty="0"/>
          </a:p>
        </p:txBody>
      </p:sp>
      <p:sp>
        <p:nvSpPr>
          <p:cNvPr id="15" name="Text Placeholder 13"/>
          <p:cNvSpPr>
            <a:spLocks noGrp="1"/>
          </p:cNvSpPr>
          <p:nvPr>
            <p:ph type="body" sz="quarter" idx="15"/>
          </p:nvPr>
        </p:nvSpPr>
        <p:spPr>
          <a:xfrm>
            <a:off x="7597160" y="3357847"/>
            <a:ext cx="2015932" cy="2711608"/>
          </a:xfrm>
        </p:spPr>
        <p:txBody>
          <a:bodyPr>
            <a:noAutofit/>
          </a:bodyPr>
          <a:lstStyle/>
          <a:p>
            <a:pPr>
              <a:lnSpc>
                <a:spcPts val="1785"/>
              </a:lnSpc>
              <a:spcBef>
                <a:spcPts val="0"/>
              </a:spcBef>
            </a:pPr>
            <a:r>
              <a:rPr lang="en-US" dirty="0"/>
              <a:t>To self actualize, </a:t>
            </a:r>
            <a:br>
              <a:rPr lang="en-US" dirty="0"/>
            </a:br>
            <a:r>
              <a:rPr lang="en-US" dirty="0"/>
              <a:t>to be all you </a:t>
            </a:r>
            <a:br>
              <a:rPr lang="en-US" dirty="0"/>
            </a:br>
            <a:r>
              <a:rPr lang="en-US" dirty="0"/>
              <a:t>can be, to use </a:t>
            </a:r>
            <a:br>
              <a:rPr lang="en-US" dirty="0"/>
            </a:br>
            <a:r>
              <a:rPr lang="en-US" dirty="0"/>
              <a:t>your talent</a:t>
            </a:r>
          </a:p>
          <a:p>
            <a:pPr>
              <a:lnSpc>
                <a:spcPts val="1785"/>
              </a:lnSpc>
              <a:spcBef>
                <a:spcPts val="0"/>
              </a:spcBef>
            </a:pPr>
            <a:br>
              <a:rPr lang="en-US" dirty="0"/>
            </a:br>
            <a:r>
              <a:rPr lang="en-US" dirty="0"/>
              <a:t>To have a </a:t>
            </a:r>
            <a:br>
              <a:rPr lang="en-US" dirty="0"/>
            </a:br>
            <a:r>
              <a:rPr lang="en-US" dirty="0"/>
              <a:t>purpose in life, </a:t>
            </a:r>
            <a:br>
              <a:rPr lang="en-US" dirty="0"/>
            </a:br>
            <a:r>
              <a:rPr lang="en-US" dirty="0"/>
              <a:t>to find joy </a:t>
            </a:r>
            <a:br>
              <a:rPr lang="en-US" dirty="0"/>
            </a:br>
            <a:r>
              <a:rPr lang="en-US" dirty="0"/>
              <a:t>in good things </a:t>
            </a:r>
            <a:br>
              <a:rPr lang="en-US" dirty="0"/>
            </a:br>
            <a:r>
              <a:rPr lang="en-US" dirty="0"/>
              <a:t>and meaning </a:t>
            </a:r>
            <a:br>
              <a:rPr lang="en-US" dirty="0"/>
            </a:br>
            <a:r>
              <a:rPr lang="en-US" dirty="0"/>
              <a:t>in suffering</a:t>
            </a:r>
          </a:p>
        </p:txBody>
      </p:sp>
      <p:sp>
        <p:nvSpPr>
          <p:cNvPr id="16" name="Text Placeholder 1"/>
          <p:cNvSpPr>
            <a:spLocks noGrp="1"/>
          </p:cNvSpPr>
          <p:nvPr>
            <p:ph type="body" sz="quarter" idx="10"/>
          </p:nvPr>
        </p:nvSpPr>
        <p:spPr>
          <a:xfrm>
            <a:off x="5219772" y="3357064"/>
            <a:ext cx="2075703" cy="2712390"/>
          </a:xfrm>
        </p:spPr>
        <p:txBody>
          <a:bodyPr>
            <a:normAutofit/>
          </a:bodyPr>
          <a:lstStyle/>
          <a:p>
            <a:pPr>
              <a:lnSpc>
                <a:spcPts val="1785"/>
              </a:lnSpc>
              <a:spcBef>
                <a:spcPts val="0"/>
              </a:spcBef>
            </a:pPr>
            <a:r>
              <a:rPr lang="en-US" dirty="0"/>
              <a:t>To connect,  to relate, to bond, </a:t>
            </a:r>
            <a:br>
              <a:rPr lang="en-US" dirty="0"/>
            </a:br>
            <a:r>
              <a:rPr lang="en-US" dirty="0"/>
              <a:t>to have family, </a:t>
            </a:r>
            <a:br>
              <a:rPr lang="en-US" dirty="0"/>
            </a:br>
            <a:r>
              <a:rPr lang="en-US" dirty="0"/>
              <a:t>to feel secure </a:t>
            </a:r>
            <a:br>
              <a:rPr lang="en-US" dirty="0"/>
            </a:br>
            <a:r>
              <a:rPr lang="en-US" dirty="0"/>
              <a:t>and be wanted, </a:t>
            </a:r>
            <a:br>
              <a:rPr lang="en-US" dirty="0"/>
            </a:br>
            <a:r>
              <a:rPr lang="en-US" dirty="0"/>
              <a:t>to love and be loved, to be </a:t>
            </a:r>
            <a:br>
              <a:rPr lang="en-US" dirty="0"/>
            </a:br>
            <a:r>
              <a:rPr lang="en-US" dirty="0"/>
              <a:t>with people, children, animals and nature</a:t>
            </a:r>
          </a:p>
        </p:txBody>
      </p:sp>
      <p:sp>
        <p:nvSpPr>
          <p:cNvPr id="17" name="Text Placeholder 13"/>
          <p:cNvSpPr>
            <a:spLocks noGrp="1"/>
          </p:cNvSpPr>
          <p:nvPr>
            <p:ph type="body" sz="quarter" idx="15"/>
          </p:nvPr>
        </p:nvSpPr>
        <p:spPr>
          <a:xfrm>
            <a:off x="9878046" y="3357847"/>
            <a:ext cx="1720823" cy="2712390"/>
          </a:xfrm>
        </p:spPr>
        <p:txBody>
          <a:bodyPr>
            <a:normAutofit/>
          </a:bodyPr>
          <a:lstStyle/>
          <a:p>
            <a:pPr>
              <a:lnSpc>
                <a:spcPts val="1785"/>
              </a:lnSpc>
              <a:spcBef>
                <a:spcPts val="0"/>
              </a:spcBef>
            </a:pPr>
            <a:r>
              <a:rPr lang="en-US" dirty="0"/>
              <a:t>To rise above selfishness, to reach out and help others, to serve and to be compassionate</a:t>
            </a:r>
          </a:p>
        </p:txBody>
      </p:sp>
      <p:sp>
        <p:nvSpPr>
          <p:cNvPr id="18" name="Text Placeholder 9"/>
          <p:cNvSpPr>
            <a:spLocks noGrp="1"/>
          </p:cNvSpPr>
          <p:nvPr>
            <p:ph type="body" sz="quarter" idx="11"/>
          </p:nvPr>
        </p:nvSpPr>
        <p:spPr>
          <a:xfrm>
            <a:off x="3044434" y="2510694"/>
            <a:ext cx="1354342" cy="732171"/>
          </a:xfrm>
        </p:spPr>
        <p:txBody>
          <a:bodyPr>
            <a:normAutofit lnSpcReduction="10000"/>
          </a:bodyPr>
          <a:lstStyle/>
          <a:p>
            <a:r>
              <a:rPr lang="en-US" dirty="0"/>
              <a:t>To Become</a:t>
            </a:r>
          </a:p>
        </p:txBody>
      </p:sp>
      <p:sp>
        <p:nvSpPr>
          <p:cNvPr id="19" name="Text Placeholder 9"/>
          <p:cNvSpPr>
            <a:spLocks noGrp="1"/>
          </p:cNvSpPr>
          <p:nvPr>
            <p:ph type="body" sz="quarter" idx="11"/>
          </p:nvPr>
        </p:nvSpPr>
        <p:spPr>
          <a:xfrm>
            <a:off x="5215332" y="2510694"/>
            <a:ext cx="1354342" cy="732171"/>
          </a:xfrm>
        </p:spPr>
        <p:txBody>
          <a:bodyPr>
            <a:normAutofit lnSpcReduction="10000"/>
          </a:bodyPr>
          <a:lstStyle/>
          <a:p>
            <a:r>
              <a:rPr lang="en-US" dirty="0"/>
              <a:t>To Belong</a:t>
            </a:r>
          </a:p>
        </p:txBody>
      </p:sp>
      <p:sp>
        <p:nvSpPr>
          <p:cNvPr id="20" name="Text Placeholder 9"/>
          <p:cNvSpPr>
            <a:spLocks noGrp="1"/>
          </p:cNvSpPr>
          <p:nvPr>
            <p:ph type="body" sz="quarter" idx="11"/>
          </p:nvPr>
        </p:nvSpPr>
        <p:spPr>
          <a:xfrm>
            <a:off x="7590416" y="2510694"/>
            <a:ext cx="1354342" cy="732171"/>
          </a:xfrm>
        </p:spPr>
        <p:txBody>
          <a:bodyPr>
            <a:normAutofit lnSpcReduction="10000"/>
          </a:bodyPr>
          <a:lstStyle/>
          <a:p>
            <a:r>
              <a:rPr lang="en-US" dirty="0"/>
              <a:t>To Be Your Best</a:t>
            </a:r>
          </a:p>
        </p:txBody>
      </p:sp>
      <p:sp>
        <p:nvSpPr>
          <p:cNvPr id="21" name="Text Placeholder 9"/>
          <p:cNvSpPr>
            <a:spLocks noGrp="1"/>
          </p:cNvSpPr>
          <p:nvPr>
            <p:ph type="body" sz="quarter" idx="11"/>
          </p:nvPr>
        </p:nvSpPr>
        <p:spPr>
          <a:xfrm>
            <a:off x="9861622" y="2510694"/>
            <a:ext cx="1354342" cy="732171"/>
          </a:xfrm>
        </p:spPr>
        <p:txBody>
          <a:bodyPr>
            <a:normAutofit lnSpcReduction="10000"/>
          </a:bodyPr>
          <a:lstStyle/>
          <a:p>
            <a:r>
              <a:rPr lang="en-US" dirty="0"/>
              <a:t>To Reach Beyond</a:t>
            </a:r>
          </a:p>
        </p:txBody>
      </p:sp>
      <p:cxnSp>
        <p:nvCxnSpPr>
          <p:cNvPr id="23" name="Straight Connector 22"/>
          <p:cNvCxnSpPr/>
          <p:nvPr/>
        </p:nvCxnSpPr>
        <p:spPr>
          <a:xfrm>
            <a:off x="2673902" y="1958952"/>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37459" y="1958952"/>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165707" y="1958952"/>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526361" y="1958952"/>
            <a:ext cx="0" cy="3296725"/>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pic>
        <p:nvPicPr>
          <p:cNvPr id="27" name="Picture 26" descr="160_F_116571788_htOzMBXgnLGgMF8CiBV2I9NJz63PaPe8.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4825" y="1215360"/>
            <a:ext cx="1682248" cy="1682248"/>
          </a:xfrm>
          <a:prstGeom prst="rect">
            <a:avLst/>
          </a:prstGeom>
        </p:spPr>
      </p:pic>
      <p:pic>
        <p:nvPicPr>
          <p:cNvPr id="28" name="Picture 27"/>
          <p:cNvPicPr>
            <a:picLocks noChangeAspect="1"/>
          </p:cNvPicPr>
          <p:nvPr/>
        </p:nvPicPr>
        <p:blipFill>
          <a:blip r:embed="rId4">
            <a:duotone>
              <a:schemeClr val="accent2">
                <a:shade val="45000"/>
                <a:satMod val="135000"/>
              </a:schemeClr>
              <a:prstClr val="white"/>
            </a:duotone>
          </a:blip>
          <a:stretch>
            <a:fillRect/>
          </a:stretch>
        </p:blipFill>
        <p:spPr>
          <a:xfrm>
            <a:off x="3192799" y="1531557"/>
            <a:ext cx="849511" cy="849511"/>
          </a:xfrm>
          <a:prstGeom prst="rect">
            <a:avLst/>
          </a:prstGeom>
        </p:spPr>
      </p:pic>
      <p:pic>
        <p:nvPicPr>
          <p:cNvPr id="31" name="Picture 30"/>
          <p:cNvPicPr>
            <a:picLocks noChangeAspect="1"/>
          </p:cNvPicPr>
          <p:nvPr/>
        </p:nvPicPr>
        <p:blipFill>
          <a:blip r:embed="rId5">
            <a:duotone>
              <a:schemeClr val="accent2">
                <a:shade val="45000"/>
                <a:satMod val="135000"/>
              </a:schemeClr>
              <a:prstClr val="white"/>
            </a:duotone>
          </a:blip>
          <a:stretch>
            <a:fillRect/>
          </a:stretch>
        </p:blipFill>
        <p:spPr>
          <a:xfrm>
            <a:off x="5217638" y="1207735"/>
            <a:ext cx="1534413" cy="1534413"/>
          </a:xfrm>
          <a:prstGeom prst="rect">
            <a:avLst/>
          </a:prstGeom>
        </p:spPr>
      </p:pic>
      <p:pic>
        <p:nvPicPr>
          <p:cNvPr id="32" name="Picture 31" descr="success-512.png"/>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38530"/>
          <a:stretch/>
        </p:blipFill>
        <p:spPr>
          <a:xfrm>
            <a:off x="7590415" y="1510398"/>
            <a:ext cx="1416411" cy="870671"/>
          </a:xfrm>
          <a:prstGeom prst="rect">
            <a:avLst/>
          </a:prstGeom>
        </p:spPr>
      </p:pic>
      <p:pic>
        <p:nvPicPr>
          <p:cNvPr id="33" name="Picture 32"/>
          <p:cNvPicPr>
            <a:picLocks noChangeAspect="1"/>
          </p:cNvPicPr>
          <p:nvPr/>
        </p:nvPicPr>
        <p:blipFill>
          <a:blip r:embed="rId7">
            <a:duotone>
              <a:schemeClr val="accent2">
                <a:shade val="45000"/>
                <a:satMod val="135000"/>
              </a:schemeClr>
              <a:prstClr val="white"/>
            </a:duotone>
          </a:blip>
          <a:stretch>
            <a:fillRect/>
          </a:stretch>
        </p:blipFill>
        <p:spPr>
          <a:xfrm>
            <a:off x="9998206" y="1531557"/>
            <a:ext cx="888816" cy="888816"/>
          </a:xfrm>
          <a:prstGeom prst="rect">
            <a:avLst/>
          </a:prstGeom>
        </p:spPr>
      </p:pic>
      <p:sp>
        <p:nvSpPr>
          <p:cNvPr id="4" name="TextBox 3">
            <a:extLst>
              <a:ext uri="{FF2B5EF4-FFF2-40B4-BE49-F238E27FC236}">
                <a16:creationId xmlns:a16="http://schemas.microsoft.com/office/drawing/2014/main" id="{6DF98DA3-6B3F-4152-B2F3-CC015A65A668}"/>
              </a:ext>
            </a:extLst>
          </p:cNvPr>
          <p:cNvSpPr txBox="1"/>
          <p:nvPr/>
        </p:nvSpPr>
        <p:spPr>
          <a:xfrm>
            <a:off x="-10595" y="-38085"/>
            <a:ext cx="12328634"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2161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E381B6A-1F0F-4183-A977-148FF440BB86}"/>
              </a:ext>
            </a:extLst>
          </p:cNvPr>
          <p:cNvSpPr>
            <a:spLocks noGrp="1"/>
          </p:cNvSpPr>
          <p:nvPr>
            <p:ph type="ctrTitle"/>
          </p:nvPr>
        </p:nvSpPr>
        <p:spPr>
          <a:xfrm>
            <a:off x="1104900" y="2292094"/>
            <a:ext cx="5734050" cy="2219691"/>
          </a:xfrm>
        </p:spPr>
        <p:txBody>
          <a:bodyPr anchor="ctr">
            <a:normAutofit fontScale="90000"/>
          </a:bodyPr>
          <a:lstStyle/>
          <a:p>
            <a:r>
              <a:rPr lang="en-US" sz="3700" dirty="0"/>
              <a:t>The art of compassionate management</a:t>
            </a:r>
            <a:br>
              <a:rPr lang="en-US" sz="3700" dirty="0"/>
            </a:br>
            <a:endParaRPr lang="en-US" sz="3700" dirty="0"/>
          </a:p>
        </p:txBody>
      </p:sp>
      <p:sp>
        <p:nvSpPr>
          <p:cNvPr id="2" name="Subtitle 1">
            <a:extLst>
              <a:ext uri="{FF2B5EF4-FFF2-40B4-BE49-F238E27FC236}">
                <a16:creationId xmlns:a16="http://schemas.microsoft.com/office/drawing/2014/main" id="{BBBE08FE-332B-4AB9-BD44-20F595A27659}"/>
              </a:ext>
            </a:extLst>
          </p:cNvPr>
          <p:cNvSpPr>
            <a:spLocks noGrp="1"/>
          </p:cNvSpPr>
          <p:nvPr>
            <p:ph type="subTitle" idx="1"/>
          </p:nvPr>
        </p:nvSpPr>
        <p:spPr>
          <a:xfrm>
            <a:off x="222030" y="4511784"/>
            <a:ext cx="5734050" cy="955565"/>
          </a:xfrm>
        </p:spPr>
        <p:txBody>
          <a:bodyPr>
            <a:normAutofit fontScale="92500"/>
          </a:bodyPr>
          <a:lstStyle/>
          <a:p>
            <a:pPr>
              <a:spcAft>
                <a:spcPts val="600"/>
              </a:spcAft>
            </a:pPr>
            <a:r>
              <a:rPr lang="en-US" sz="3200" b="1" dirty="0"/>
              <a:t>It’s impact on the workplace</a:t>
            </a:r>
          </a:p>
        </p:txBody>
      </p:sp>
      <p:pic>
        <p:nvPicPr>
          <p:cNvPr id="5" name="Picture Placeholder 4">
            <a:extLst>
              <a:ext uri="{FF2B5EF4-FFF2-40B4-BE49-F238E27FC236}">
                <a16:creationId xmlns:a16="http://schemas.microsoft.com/office/drawing/2014/main" id="{8FC789C0-131B-4AAD-AE85-52E65273A5FF}"/>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1506" r="-3" b="-3"/>
          <a:stretch/>
        </p:blipFill>
        <p:spPr>
          <a:xfrm>
            <a:off x="5716971" y="1258745"/>
            <a:ext cx="5734050" cy="4208604"/>
          </a:xfrm>
          <a:prstGeom prst="rect">
            <a:avLst/>
          </a:prstGeom>
          <a:noFill/>
          <a:effectLst>
            <a:innerShdw blurRad="901700" dist="1181100" dir="10800000">
              <a:schemeClr val="bg1"/>
            </a:innerShdw>
          </a:effectLst>
        </p:spPr>
      </p:pic>
    </p:spTree>
    <p:extLst>
      <p:ext uri="{BB962C8B-B14F-4D97-AF65-F5344CB8AC3E}">
        <p14:creationId xmlns:p14="http://schemas.microsoft.com/office/powerpoint/2010/main" val="36496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2DFEDC-C445-418E-BE47-B401628A6764}"/>
              </a:ext>
            </a:extLst>
          </p:cNvPr>
          <p:cNvSpPr>
            <a:spLocks noGrp="1"/>
          </p:cNvSpPr>
          <p:nvPr>
            <p:ph type="title"/>
          </p:nvPr>
        </p:nvSpPr>
        <p:spPr>
          <a:xfrm>
            <a:off x="1104900" y="76200"/>
            <a:ext cx="9980682" cy="1096962"/>
          </a:xfrm>
        </p:spPr>
        <p:txBody>
          <a:bodyPr>
            <a:normAutofit/>
          </a:bodyPr>
          <a:lstStyle/>
          <a:p>
            <a:r>
              <a:rPr lang="en-US" sz="4000" b="1" dirty="0"/>
              <a:t>What do caregivers desire…..</a:t>
            </a:r>
          </a:p>
        </p:txBody>
      </p:sp>
      <p:sp>
        <p:nvSpPr>
          <p:cNvPr id="12" name="Text Placeholder 2">
            <a:extLst>
              <a:ext uri="{FF2B5EF4-FFF2-40B4-BE49-F238E27FC236}">
                <a16:creationId xmlns:a16="http://schemas.microsoft.com/office/drawing/2014/main" id="{15403365-C740-41B3-9F02-80FB71DECD55}"/>
              </a:ext>
            </a:extLst>
          </p:cNvPr>
          <p:cNvSpPr>
            <a:spLocks noGrp="1"/>
          </p:cNvSpPr>
          <p:nvPr>
            <p:ph type="body" sz="half" idx="2"/>
          </p:nvPr>
        </p:nvSpPr>
        <p:spPr>
          <a:xfrm>
            <a:off x="1104900" y="1600200"/>
            <a:ext cx="3396996" cy="4572000"/>
          </a:xfrm>
        </p:spPr>
        <p:txBody>
          <a:bodyPr>
            <a:normAutofit fontScale="92500" lnSpcReduction="20000"/>
          </a:bodyPr>
          <a:lstStyle/>
          <a:p>
            <a:r>
              <a:rPr lang="en-US" sz="3600" dirty="0"/>
              <a:t>Since they are the persons who provide most of the compassion (caring, comfort, kindness) which is so desired by our elders.</a:t>
            </a:r>
          </a:p>
        </p:txBody>
      </p:sp>
      <p:pic>
        <p:nvPicPr>
          <p:cNvPr id="5" name="Picture 2" descr="Image result for friendship at work">
            <a:extLst>
              <a:ext uri="{FF2B5EF4-FFF2-40B4-BE49-F238E27FC236}">
                <a16:creationId xmlns:a16="http://schemas.microsoft.com/office/drawing/2014/main" id="{5BA6F1FD-07BB-4B16-8F9F-33FD5C75B8DD}"/>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2" b="1598"/>
          <a:stretch/>
        </p:blipFill>
        <p:spPr bwMode="auto">
          <a:xfrm>
            <a:off x="4654671" y="1600199"/>
            <a:ext cx="6430912" cy="4572001"/>
          </a:xfrm>
          <a:prstGeom prst="rect">
            <a:avLst/>
          </a:prstGeom>
          <a:solidFill>
            <a:srgbClr val="FFFFFF"/>
          </a:solidFill>
        </p:spPr>
      </p:pic>
    </p:spTree>
    <p:extLst>
      <p:ext uri="{BB962C8B-B14F-4D97-AF65-F5344CB8AC3E}">
        <p14:creationId xmlns:p14="http://schemas.microsoft.com/office/powerpoint/2010/main" val="209143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itle 1"/>
          <p:cNvSpPr>
            <a:spLocks noGrp="1"/>
          </p:cNvSpPr>
          <p:nvPr>
            <p:ph type="title"/>
          </p:nvPr>
        </p:nvSpPr>
        <p:spPr>
          <a:xfrm>
            <a:off x="1418604" y="1"/>
            <a:ext cx="10183082" cy="1138238"/>
          </a:xfrm>
        </p:spPr>
        <p:txBody>
          <a:bodyPr>
            <a:normAutofit/>
          </a:bodyPr>
          <a:lstStyle/>
          <a:p>
            <a:pPr algn="ctr"/>
            <a:r>
              <a:rPr lang="en-US" altLang="en-US" sz="3197" b="1" dirty="0">
                <a:ea typeface="ＭＳ Ｐゴシック" panose="020B0600070205080204" pitchFamily="34" charset="-128"/>
              </a:rPr>
              <a:t>Top Drivers for Employees </a:t>
            </a:r>
            <a:br>
              <a:rPr lang="en-US" altLang="en-US" sz="3197" b="1" dirty="0">
                <a:ea typeface="ＭＳ Ｐゴシック" panose="020B0600070205080204" pitchFamily="34" charset="-128"/>
              </a:rPr>
            </a:br>
            <a:r>
              <a:rPr lang="en-US" altLang="en-US" sz="3197" b="1" dirty="0">
                <a:ea typeface="ＭＳ Ｐゴシック" panose="020B0600070205080204" pitchFamily="34" charset="-128"/>
              </a:rPr>
              <a:t>Recommendation to Others</a:t>
            </a:r>
          </a:p>
        </p:txBody>
      </p:sp>
      <p:graphicFrame>
        <p:nvGraphicFramePr>
          <p:cNvPr id="4" name="Table 3"/>
          <p:cNvGraphicFramePr>
            <a:graphicFrameLocks noGrp="1"/>
          </p:cNvGraphicFramePr>
          <p:nvPr/>
        </p:nvGraphicFramePr>
        <p:xfrm>
          <a:off x="2333625" y="1600200"/>
          <a:ext cx="7524750" cy="2591349"/>
        </p:xfrm>
        <a:graphic>
          <a:graphicData uri="http://schemas.openxmlformats.org/drawingml/2006/table">
            <a:tbl>
              <a:tblPr firstRow="1" bandRow="1">
                <a:tableStyleId>{5940675A-B579-460E-94D1-54222C63F5DA}</a:tableStyleId>
              </a:tblPr>
              <a:tblGrid>
                <a:gridCol w="3189370">
                  <a:extLst>
                    <a:ext uri="{9D8B030D-6E8A-4147-A177-3AD203B41FA5}">
                      <a16:colId xmlns:a16="http://schemas.microsoft.com/office/drawing/2014/main" val="20000"/>
                    </a:ext>
                  </a:extLst>
                </a:gridCol>
                <a:gridCol w="573005">
                  <a:extLst>
                    <a:ext uri="{9D8B030D-6E8A-4147-A177-3AD203B41FA5}">
                      <a16:colId xmlns:a16="http://schemas.microsoft.com/office/drawing/2014/main" val="20001"/>
                    </a:ext>
                  </a:extLst>
                </a:gridCol>
                <a:gridCol w="3168590">
                  <a:extLst>
                    <a:ext uri="{9D8B030D-6E8A-4147-A177-3AD203B41FA5}">
                      <a16:colId xmlns:a16="http://schemas.microsoft.com/office/drawing/2014/main" val="20002"/>
                    </a:ext>
                  </a:extLst>
                </a:gridCol>
                <a:gridCol w="593785">
                  <a:extLst>
                    <a:ext uri="{9D8B030D-6E8A-4147-A177-3AD203B41FA5}">
                      <a16:colId xmlns:a16="http://schemas.microsoft.com/office/drawing/2014/main" val="20003"/>
                    </a:ext>
                  </a:extLst>
                </a:gridCol>
              </a:tblGrid>
              <a:tr h="466842">
                <a:tc gridSpan="2">
                  <a:txBody>
                    <a:bodyPr/>
                    <a:lstStyle/>
                    <a:p>
                      <a:pPr algn="ctr"/>
                      <a:r>
                        <a:rPr lang="en-US" sz="1900" dirty="0"/>
                        <a:t>Independent Living Employee</a:t>
                      </a:r>
                    </a:p>
                  </a:txBody>
                  <a:tcPr marL="91441" marR="91441" marT="45714" marB="45714" anchor="ctr">
                    <a:solidFill>
                      <a:schemeClr val="bg2">
                        <a:lumMod val="60000"/>
                        <a:lumOff val="40000"/>
                      </a:schemeClr>
                    </a:solidFill>
                  </a:tcPr>
                </a:tc>
                <a:tc hMerge="1">
                  <a:txBody>
                    <a:bodyPr/>
                    <a:lstStyle/>
                    <a:p>
                      <a:endParaRPr lang="en-US"/>
                    </a:p>
                  </a:txBody>
                  <a:tcPr/>
                </a:tc>
                <a:tc gridSpan="2">
                  <a:txBody>
                    <a:bodyPr/>
                    <a:lstStyle/>
                    <a:p>
                      <a:pPr algn="ctr"/>
                      <a:r>
                        <a:rPr lang="en-US" sz="1900" dirty="0"/>
                        <a:t>Assisted Living Employee</a:t>
                      </a:r>
                    </a:p>
                  </a:txBody>
                  <a:tcPr marL="91441" marR="91441" marT="45714" marB="45714" anchor="ctr">
                    <a:solidFill>
                      <a:schemeClr val="bg2">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344358">
                <a:tc>
                  <a:txBody>
                    <a:bodyPr/>
                    <a:lstStyle/>
                    <a:p>
                      <a:pPr algn="r"/>
                      <a:r>
                        <a:rPr lang="en-US" sz="1500" dirty="0">
                          <a:solidFill>
                            <a:srgbClr val="FF0000"/>
                          </a:solidFill>
                        </a:rPr>
                        <a:t>Care (Concern) of Management</a:t>
                      </a:r>
                    </a:p>
                  </a:txBody>
                  <a:tcPr marL="91441" marR="91441" marT="45714" marB="45714"/>
                </a:tc>
                <a:tc>
                  <a:txBody>
                    <a:bodyPr/>
                    <a:lstStyle/>
                    <a:p>
                      <a:pPr algn="l"/>
                      <a:r>
                        <a:rPr lang="en-US" sz="1500" dirty="0"/>
                        <a:t>.61</a:t>
                      </a:r>
                    </a:p>
                  </a:txBody>
                  <a:tcPr marL="91441" marR="91441" marT="45714" marB="45714"/>
                </a:tc>
                <a:tc>
                  <a:txBody>
                    <a:bodyPr/>
                    <a:lstStyle/>
                    <a:p>
                      <a:pPr algn="r"/>
                      <a:r>
                        <a:rPr lang="en-US" sz="1500" dirty="0">
                          <a:solidFill>
                            <a:srgbClr val="FF0000"/>
                          </a:solidFill>
                        </a:rPr>
                        <a:t>Care (Concern)</a:t>
                      </a:r>
                      <a:r>
                        <a:rPr lang="en-US" sz="1500" baseline="0" dirty="0">
                          <a:solidFill>
                            <a:srgbClr val="FF0000"/>
                          </a:solidFill>
                        </a:rPr>
                        <a:t> of Management</a:t>
                      </a:r>
                      <a:endParaRPr lang="en-US" sz="1500" dirty="0">
                        <a:solidFill>
                          <a:srgbClr val="FF0000"/>
                        </a:solidFill>
                      </a:endParaRPr>
                    </a:p>
                  </a:txBody>
                  <a:tcPr marL="91441" marR="91441" marT="45714" marB="45714"/>
                </a:tc>
                <a:tc>
                  <a:txBody>
                    <a:bodyPr/>
                    <a:lstStyle/>
                    <a:p>
                      <a:pPr algn="l"/>
                      <a:r>
                        <a:rPr lang="en-US" sz="1500" dirty="0">
                          <a:solidFill>
                            <a:schemeClr val="tx1"/>
                          </a:solidFill>
                        </a:rPr>
                        <a:t>.69</a:t>
                      </a:r>
                    </a:p>
                  </a:txBody>
                  <a:tcPr marL="91441" marR="91441" marT="45714" marB="45714"/>
                </a:tc>
                <a:extLst>
                  <a:ext uri="{0D108BD9-81ED-4DB2-BD59-A6C34878D82A}">
                    <a16:rowId xmlns:a16="http://schemas.microsoft.com/office/drawing/2014/main" val="10001"/>
                  </a:ext>
                </a:extLst>
              </a:tr>
              <a:tr h="338535">
                <a:tc>
                  <a:txBody>
                    <a:bodyPr/>
                    <a:lstStyle/>
                    <a:p>
                      <a:pPr algn="r"/>
                      <a:r>
                        <a:rPr lang="en-US" sz="1500" dirty="0">
                          <a:solidFill>
                            <a:srgbClr val="0070C0"/>
                          </a:solidFill>
                        </a:rPr>
                        <a:t>Assistance</a:t>
                      </a:r>
                      <a:r>
                        <a:rPr lang="en-US" sz="1500" baseline="0" dirty="0">
                          <a:solidFill>
                            <a:srgbClr val="0070C0"/>
                          </a:solidFill>
                        </a:rPr>
                        <a:t> with Job Stress</a:t>
                      </a:r>
                      <a:endParaRPr lang="en-US" sz="1500" dirty="0">
                        <a:solidFill>
                          <a:srgbClr val="0070C0"/>
                        </a:solidFill>
                      </a:endParaRPr>
                    </a:p>
                  </a:txBody>
                  <a:tcPr marL="91441" marR="91441" marT="45714" marB="45714">
                    <a:noFill/>
                  </a:tcPr>
                </a:tc>
                <a:tc>
                  <a:txBody>
                    <a:bodyPr/>
                    <a:lstStyle/>
                    <a:p>
                      <a:pPr algn="l"/>
                      <a:r>
                        <a:rPr lang="en-US" sz="1500" dirty="0"/>
                        <a:t>.59</a:t>
                      </a:r>
                    </a:p>
                  </a:txBody>
                  <a:tcPr marL="91441" marR="91441" marT="45714" marB="45714">
                    <a:noFill/>
                  </a:tcPr>
                </a:tc>
                <a:tc>
                  <a:txBody>
                    <a:bodyPr/>
                    <a:lstStyle/>
                    <a:p>
                      <a:pPr algn="r"/>
                      <a:r>
                        <a:rPr lang="en-US" sz="1500" dirty="0">
                          <a:solidFill>
                            <a:srgbClr val="0070C0"/>
                          </a:solidFill>
                        </a:rPr>
                        <a:t>Assistance</a:t>
                      </a:r>
                      <a:r>
                        <a:rPr lang="en-US" sz="1500" baseline="0" dirty="0">
                          <a:solidFill>
                            <a:srgbClr val="0070C0"/>
                          </a:solidFill>
                        </a:rPr>
                        <a:t> with Job Stress</a:t>
                      </a:r>
                      <a:endParaRPr lang="en-US" sz="1500" dirty="0">
                        <a:solidFill>
                          <a:srgbClr val="0070C0"/>
                        </a:solidFill>
                      </a:endParaRPr>
                    </a:p>
                  </a:txBody>
                  <a:tcPr marL="91441" marR="91441" marT="45714" marB="45714">
                    <a:noFill/>
                  </a:tcPr>
                </a:tc>
                <a:tc>
                  <a:txBody>
                    <a:bodyPr/>
                    <a:lstStyle/>
                    <a:p>
                      <a:pPr algn="l"/>
                      <a:r>
                        <a:rPr lang="en-US" sz="1500" dirty="0"/>
                        <a:t>.67</a:t>
                      </a:r>
                    </a:p>
                  </a:txBody>
                  <a:tcPr marL="91441" marR="91441" marT="45714" marB="45714">
                    <a:noFill/>
                  </a:tcPr>
                </a:tc>
                <a:extLst>
                  <a:ext uri="{0D108BD9-81ED-4DB2-BD59-A6C34878D82A}">
                    <a16:rowId xmlns:a16="http://schemas.microsoft.com/office/drawing/2014/main" val="10002"/>
                  </a:ext>
                </a:extLst>
              </a:tr>
              <a:tr h="344358">
                <a:tc>
                  <a:txBody>
                    <a:bodyPr/>
                    <a:lstStyle/>
                    <a:p>
                      <a:pPr algn="r"/>
                      <a:r>
                        <a:rPr lang="en-US" sz="1500" dirty="0">
                          <a:solidFill>
                            <a:schemeClr val="accent6"/>
                          </a:solidFill>
                        </a:rPr>
                        <a:t>Attentiveness of Management</a:t>
                      </a:r>
                    </a:p>
                  </a:txBody>
                  <a:tcPr marL="91441" marR="91441" marT="45714" marB="45714"/>
                </a:tc>
                <a:tc>
                  <a:txBody>
                    <a:bodyPr/>
                    <a:lstStyle/>
                    <a:p>
                      <a:pPr algn="l"/>
                      <a:r>
                        <a:rPr lang="en-US" sz="1500" dirty="0"/>
                        <a:t>.58</a:t>
                      </a:r>
                    </a:p>
                  </a:txBody>
                  <a:tcPr marL="91441" marR="91441" marT="45714" marB="45714"/>
                </a:tc>
                <a:tc>
                  <a:txBody>
                    <a:bodyPr/>
                    <a:lstStyle/>
                    <a:p>
                      <a:pPr algn="r"/>
                      <a:r>
                        <a:rPr lang="en-US" sz="1500" dirty="0">
                          <a:solidFill>
                            <a:schemeClr val="accent6"/>
                          </a:solidFill>
                        </a:rPr>
                        <a:t>Attentiveness</a:t>
                      </a:r>
                      <a:r>
                        <a:rPr lang="en-US" sz="1500" baseline="0" dirty="0">
                          <a:solidFill>
                            <a:schemeClr val="accent6"/>
                          </a:solidFill>
                        </a:rPr>
                        <a:t> of Management</a:t>
                      </a:r>
                      <a:endParaRPr lang="en-US" sz="1500" dirty="0">
                        <a:solidFill>
                          <a:schemeClr val="accent6"/>
                        </a:solidFill>
                      </a:endParaRPr>
                    </a:p>
                  </a:txBody>
                  <a:tcPr marL="91441" marR="91441" marT="45714" marB="45714"/>
                </a:tc>
                <a:tc>
                  <a:txBody>
                    <a:bodyPr/>
                    <a:lstStyle/>
                    <a:p>
                      <a:pPr algn="l"/>
                      <a:r>
                        <a:rPr lang="en-US" sz="1500" dirty="0"/>
                        <a:t>.66</a:t>
                      </a:r>
                    </a:p>
                  </a:txBody>
                  <a:tcPr marL="91441" marR="91441" marT="45714" marB="45714"/>
                </a:tc>
                <a:extLst>
                  <a:ext uri="{0D108BD9-81ED-4DB2-BD59-A6C34878D82A}">
                    <a16:rowId xmlns:a16="http://schemas.microsoft.com/office/drawing/2014/main" val="10003"/>
                  </a:ext>
                </a:extLst>
              </a:tr>
              <a:tr h="538054">
                <a:tc>
                  <a:txBody>
                    <a:bodyPr/>
                    <a:lstStyle/>
                    <a:p>
                      <a:pPr algn="r"/>
                      <a:r>
                        <a:rPr lang="en-US" sz="1500" dirty="0">
                          <a:solidFill>
                            <a:srgbClr val="00B050"/>
                          </a:solidFill>
                        </a:rPr>
                        <a:t>Clear Expectations by Management</a:t>
                      </a:r>
                    </a:p>
                  </a:txBody>
                  <a:tcPr marL="91441" marR="91441" marT="45714" marB="45714">
                    <a:noFill/>
                  </a:tcPr>
                </a:tc>
                <a:tc>
                  <a:txBody>
                    <a:bodyPr/>
                    <a:lstStyle/>
                    <a:p>
                      <a:pPr algn="l"/>
                      <a:r>
                        <a:rPr lang="en-US" sz="1500" dirty="0"/>
                        <a:t>.57</a:t>
                      </a:r>
                    </a:p>
                  </a:txBody>
                  <a:tcPr marL="91441" marR="91441" marT="45714" marB="45714">
                    <a:noFill/>
                  </a:tcPr>
                </a:tc>
                <a:tc>
                  <a:txBody>
                    <a:bodyPr/>
                    <a:lstStyle/>
                    <a:p>
                      <a:pPr algn="r"/>
                      <a:r>
                        <a:rPr lang="en-US" sz="1500" dirty="0">
                          <a:solidFill>
                            <a:srgbClr val="00B050"/>
                          </a:solidFill>
                        </a:rPr>
                        <a:t>Clear</a:t>
                      </a:r>
                      <a:r>
                        <a:rPr lang="en-US" sz="1500" baseline="0" dirty="0">
                          <a:solidFill>
                            <a:srgbClr val="00B050"/>
                          </a:solidFill>
                        </a:rPr>
                        <a:t> Expectations by Management</a:t>
                      </a:r>
                      <a:endParaRPr lang="en-US" sz="1500" dirty="0">
                        <a:solidFill>
                          <a:srgbClr val="00B050"/>
                        </a:solidFill>
                      </a:endParaRPr>
                    </a:p>
                  </a:txBody>
                  <a:tcPr marL="91441" marR="91441" marT="45714" marB="45714">
                    <a:noFill/>
                  </a:tcPr>
                </a:tc>
                <a:tc>
                  <a:txBody>
                    <a:bodyPr/>
                    <a:lstStyle/>
                    <a:p>
                      <a:pPr algn="l"/>
                      <a:r>
                        <a:rPr lang="en-US" sz="1500" dirty="0"/>
                        <a:t>.64</a:t>
                      </a:r>
                    </a:p>
                  </a:txBody>
                  <a:tcPr marL="91441" marR="91441" marT="45714" marB="45714">
                    <a:noFill/>
                  </a:tcPr>
                </a:tc>
                <a:extLst>
                  <a:ext uri="{0D108BD9-81ED-4DB2-BD59-A6C34878D82A}">
                    <a16:rowId xmlns:a16="http://schemas.microsoft.com/office/drawing/2014/main" val="10004"/>
                  </a:ext>
                </a:extLst>
              </a:tr>
              <a:tr h="344358">
                <a:tc>
                  <a:txBody>
                    <a:bodyPr/>
                    <a:lstStyle/>
                    <a:p>
                      <a:pPr algn="r"/>
                      <a:r>
                        <a:rPr lang="en-US" sz="1500" dirty="0"/>
                        <a:t>Support of Career</a:t>
                      </a:r>
                    </a:p>
                  </a:txBody>
                  <a:tcPr marL="91441" marR="91441" marT="45714" marB="45714"/>
                </a:tc>
                <a:tc>
                  <a:txBody>
                    <a:bodyPr/>
                    <a:lstStyle/>
                    <a:p>
                      <a:pPr algn="l"/>
                      <a:r>
                        <a:rPr lang="en-US" sz="1500" dirty="0"/>
                        <a:t>.56</a:t>
                      </a:r>
                    </a:p>
                  </a:txBody>
                  <a:tcPr marL="91441" marR="91441" marT="45714" marB="45714"/>
                </a:tc>
                <a:tc>
                  <a:txBody>
                    <a:bodyPr/>
                    <a:lstStyle/>
                    <a:p>
                      <a:pPr algn="r"/>
                      <a:r>
                        <a:rPr lang="en-US" sz="1500" dirty="0">
                          <a:solidFill>
                            <a:srgbClr val="7030A0"/>
                          </a:solidFill>
                        </a:rPr>
                        <a:t>Fairness</a:t>
                      </a:r>
                      <a:r>
                        <a:rPr lang="en-US" sz="1500" baseline="0" dirty="0">
                          <a:solidFill>
                            <a:srgbClr val="7030A0"/>
                          </a:solidFill>
                        </a:rPr>
                        <a:t> of Evaluations</a:t>
                      </a:r>
                      <a:endParaRPr lang="en-US" sz="1500" dirty="0">
                        <a:solidFill>
                          <a:srgbClr val="7030A0"/>
                        </a:solidFill>
                      </a:endParaRPr>
                    </a:p>
                  </a:txBody>
                  <a:tcPr marL="91441" marR="91441" marT="45714" marB="45714"/>
                </a:tc>
                <a:tc>
                  <a:txBody>
                    <a:bodyPr/>
                    <a:lstStyle/>
                    <a:p>
                      <a:pPr algn="l"/>
                      <a:r>
                        <a:rPr lang="en-US" sz="1500" dirty="0"/>
                        <a:t>.62</a:t>
                      </a:r>
                    </a:p>
                  </a:txBody>
                  <a:tcPr marL="91441" marR="91441" marT="45714" marB="45714"/>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nvGraphicFramePr>
        <p:xfrm>
          <a:off x="4214812" y="4166395"/>
          <a:ext cx="3762375" cy="2387079"/>
        </p:xfrm>
        <a:graphic>
          <a:graphicData uri="http://schemas.openxmlformats.org/drawingml/2006/table">
            <a:tbl>
              <a:tblPr firstRow="1" bandRow="1">
                <a:tableStyleId>{5940675A-B579-460E-94D1-54222C63F5DA}</a:tableStyleId>
              </a:tblPr>
              <a:tblGrid>
                <a:gridCol w="3168590">
                  <a:extLst>
                    <a:ext uri="{9D8B030D-6E8A-4147-A177-3AD203B41FA5}">
                      <a16:colId xmlns:a16="http://schemas.microsoft.com/office/drawing/2014/main" val="20000"/>
                    </a:ext>
                  </a:extLst>
                </a:gridCol>
                <a:gridCol w="593785">
                  <a:extLst>
                    <a:ext uri="{9D8B030D-6E8A-4147-A177-3AD203B41FA5}">
                      <a16:colId xmlns:a16="http://schemas.microsoft.com/office/drawing/2014/main" val="20001"/>
                    </a:ext>
                  </a:extLst>
                </a:gridCol>
              </a:tblGrid>
              <a:tr h="466842">
                <a:tc gridSpan="2">
                  <a:txBody>
                    <a:bodyPr/>
                    <a:lstStyle/>
                    <a:p>
                      <a:pPr algn="ctr"/>
                      <a:r>
                        <a:rPr lang="en-US" sz="1900" dirty="0"/>
                        <a:t>Skilled Nursing Employee</a:t>
                      </a:r>
                    </a:p>
                  </a:txBody>
                  <a:tcPr marL="91441" marR="91441" marT="45714" marB="45714" anchor="ctr">
                    <a:solidFill>
                      <a:schemeClr val="bg2">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344358">
                <a:tc>
                  <a:txBody>
                    <a:bodyPr/>
                    <a:lstStyle/>
                    <a:p>
                      <a:pPr algn="r"/>
                      <a:r>
                        <a:rPr lang="en-US" sz="1500" dirty="0">
                          <a:solidFill>
                            <a:srgbClr val="FF0000"/>
                          </a:solidFill>
                        </a:rPr>
                        <a:t>Care (Concern) of Management</a:t>
                      </a:r>
                    </a:p>
                  </a:txBody>
                  <a:tcPr marL="91441" marR="91441" marT="45714" marB="45714"/>
                </a:tc>
                <a:tc>
                  <a:txBody>
                    <a:bodyPr/>
                    <a:lstStyle/>
                    <a:p>
                      <a:pPr algn="l"/>
                      <a:r>
                        <a:rPr lang="en-US" sz="1500" dirty="0">
                          <a:solidFill>
                            <a:schemeClr val="tx1"/>
                          </a:solidFill>
                        </a:rPr>
                        <a:t>.73</a:t>
                      </a:r>
                    </a:p>
                  </a:txBody>
                  <a:tcPr marL="91441" marR="91441" marT="45714" marB="45714"/>
                </a:tc>
                <a:extLst>
                  <a:ext uri="{0D108BD9-81ED-4DB2-BD59-A6C34878D82A}">
                    <a16:rowId xmlns:a16="http://schemas.microsoft.com/office/drawing/2014/main" val="10001"/>
                  </a:ext>
                </a:extLst>
              </a:tr>
              <a:tr h="338535">
                <a:tc>
                  <a:txBody>
                    <a:bodyPr/>
                    <a:lstStyle/>
                    <a:p>
                      <a:pPr algn="r"/>
                      <a:r>
                        <a:rPr lang="en-US" sz="1500" dirty="0">
                          <a:solidFill>
                            <a:schemeClr val="accent6"/>
                          </a:solidFill>
                        </a:rPr>
                        <a:t>Attentiveness of Management</a:t>
                      </a:r>
                    </a:p>
                  </a:txBody>
                  <a:tcPr marL="91441" marR="91441" marT="45714" marB="45714">
                    <a:noFill/>
                  </a:tcPr>
                </a:tc>
                <a:tc>
                  <a:txBody>
                    <a:bodyPr/>
                    <a:lstStyle/>
                    <a:p>
                      <a:pPr algn="l"/>
                      <a:r>
                        <a:rPr lang="en-US" sz="1500" dirty="0"/>
                        <a:t>.71</a:t>
                      </a:r>
                    </a:p>
                  </a:txBody>
                  <a:tcPr marL="91441" marR="91441" marT="45714" marB="45714">
                    <a:noFill/>
                  </a:tcPr>
                </a:tc>
                <a:extLst>
                  <a:ext uri="{0D108BD9-81ED-4DB2-BD59-A6C34878D82A}">
                    <a16:rowId xmlns:a16="http://schemas.microsoft.com/office/drawing/2014/main" val="10002"/>
                  </a:ext>
                </a:extLst>
              </a:tr>
              <a:tr h="344358">
                <a:tc>
                  <a:txBody>
                    <a:bodyPr/>
                    <a:lstStyle/>
                    <a:p>
                      <a:pPr algn="r"/>
                      <a:r>
                        <a:rPr lang="en-US" sz="1500" dirty="0">
                          <a:solidFill>
                            <a:srgbClr val="0070C0"/>
                          </a:solidFill>
                        </a:rPr>
                        <a:t>Assistance with Job Stress</a:t>
                      </a:r>
                    </a:p>
                  </a:txBody>
                  <a:tcPr marL="91441" marR="91441" marT="45714" marB="45714"/>
                </a:tc>
                <a:tc>
                  <a:txBody>
                    <a:bodyPr/>
                    <a:lstStyle/>
                    <a:p>
                      <a:pPr algn="l"/>
                      <a:r>
                        <a:rPr lang="en-US" sz="1500" dirty="0"/>
                        <a:t>.69</a:t>
                      </a:r>
                    </a:p>
                  </a:txBody>
                  <a:tcPr marL="91441" marR="91441" marT="45714" marB="45714"/>
                </a:tc>
                <a:extLst>
                  <a:ext uri="{0D108BD9-81ED-4DB2-BD59-A6C34878D82A}">
                    <a16:rowId xmlns:a16="http://schemas.microsoft.com/office/drawing/2014/main" val="10003"/>
                  </a:ext>
                </a:extLst>
              </a:tr>
              <a:tr h="344358">
                <a:tc>
                  <a:txBody>
                    <a:bodyPr/>
                    <a:lstStyle/>
                    <a:p>
                      <a:pPr algn="r"/>
                      <a:r>
                        <a:rPr lang="en-US" sz="1500" dirty="0">
                          <a:solidFill>
                            <a:schemeClr val="tx1"/>
                          </a:solidFill>
                        </a:rPr>
                        <a:t>Safety of Workplace</a:t>
                      </a:r>
                    </a:p>
                  </a:txBody>
                  <a:tcPr marL="91441" marR="91441" marT="45714" marB="45714">
                    <a:noFill/>
                  </a:tcPr>
                </a:tc>
                <a:tc>
                  <a:txBody>
                    <a:bodyPr/>
                    <a:lstStyle/>
                    <a:p>
                      <a:pPr algn="l"/>
                      <a:r>
                        <a:rPr lang="en-US" sz="1500" dirty="0"/>
                        <a:t>.63</a:t>
                      </a:r>
                    </a:p>
                  </a:txBody>
                  <a:tcPr marL="91441" marR="91441" marT="45714" marB="45714">
                    <a:noFill/>
                  </a:tcPr>
                </a:tc>
                <a:extLst>
                  <a:ext uri="{0D108BD9-81ED-4DB2-BD59-A6C34878D82A}">
                    <a16:rowId xmlns:a16="http://schemas.microsoft.com/office/drawing/2014/main" val="10004"/>
                  </a:ext>
                </a:extLst>
              </a:tr>
              <a:tr h="344358">
                <a:tc>
                  <a:txBody>
                    <a:bodyPr/>
                    <a:lstStyle/>
                    <a:p>
                      <a:pPr algn="r"/>
                      <a:r>
                        <a:rPr lang="en-US" sz="1500" dirty="0">
                          <a:solidFill>
                            <a:srgbClr val="7030A0"/>
                          </a:solidFill>
                        </a:rPr>
                        <a:t>Fairness of Evaluations</a:t>
                      </a:r>
                    </a:p>
                  </a:txBody>
                  <a:tcPr marL="91441" marR="91441" marT="45714" marB="45714"/>
                </a:tc>
                <a:tc>
                  <a:txBody>
                    <a:bodyPr/>
                    <a:lstStyle/>
                    <a:p>
                      <a:pPr algn="l"/>
                      <a:r>
                        <a:rPr lang="en-US" sz="1500" dirty="0"/>
                        <a:t>.61</a:t>
                      </a:r>
                    </a:p>
                  </a:txBody>
                  <a:tcPr marL="91441" marR="91441" marT="45714" marB="4571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8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515" y="560900"/>
            <a:ext cx="11571685" cy="1184013"/>
          </a:xfrm>
        </p:spPr>
        <p:txBody>
          <a:bodyPr/>
          <a:lstStyle/>
          <a:p>
            <a:pPr algn="ctr"/>
            <a:r>
              <a:rPr lang="en-US" b="1" dirty="0">
                <a:solidFill>
                  <a:schemeClr val="tx1"/>
                </a:solidFill>
              </a:rPr>
              <a:t>Three Levels of Compassion</a:t>
            </a:r>
          </a:p>
        </p:txBody>
      </p:sp>
      <p:sp>
        <p:nvSpPr>
          <p:cNvPr id="3" name="Text Placeholder 2"/>
          <p:cNvSpPr>
            <a:spLocks noGrp="1"/>
          </p:cNvSpPr>
          <p:nvPr>
            <p:ph type="body" sz="quarter" idx="10"/>
          </p:nvPr>
        </p:nvSpPr>
        <p:spPr/>
        <p:txBody>
          <a:bodyPr>
            <a:noAutofit/>
          </a:bodyPr>
          <a:lstStyle/>
          <a:p>
            <a:pPr marL="609036" indent="-609036">
              <a:lnSpc>
                <a:spcPts val="3197"/>
              </a:lnSpc>
              <a:spcBef>
                <a:spcPts val="0"/>
              </a:spcBef>
              <a:buFont typeface="+mj-lt"/>
              <a:buAutoNum type="arabicPeriod"/>
              <a:defRPr/>
            </a:pPr>
            <a:r>
              <a:rPr lang="en-US" sz="2398" dirty="0">
                <a:solidFill>
                  <a:schemeClr val="tx1"/>
                </a:solidFill>
                <a:cs typeface="Arial" panose="020B0604020202020204" pitchFamily="34" charset="0"/>
              </a:rPr>
              <a:t>Compassion drives </a:t>
            </a:r>
            <a:r>
              <a:rPr lang="en-US" sz="2398" b="1" dirty="0">
                <a:solidFill>
                  <a:schemeClr val="tx1"/>
                </a:solidFill>
                <a:cs typeface="Arial" panose="020B0604020202020204" pitchFamily="34" charset="0"/>
              </a:rPr>
              <a:t>individuals</a:t>
            </a:r>
            <a:r>
              <a:rPr lang="en-US" sz="2398" dirty="0">
                <a:solidFill>
                  <a:srgbClr val="FF0000"/>
                </a:solidFill>
                <a:cs typeface="Arial" panose="020B0604020202020204" pitchFamily="34" charset="0"/>
              </a:rPr>
              <a:t> </a:t>
            </a:r>
            <a:r>
              <a:rPr lang="en-US" sz="2398" dirty="0">
                <a:solidFill>
                  <a:schemeClr val="tx1"/>
                </a:solidFill>
                <a:cs typeface="Arial" panose="020B0604020202020204" pitchFamily="34" charset="0"/>
              </a:rPr>
              <a:t>to heroic deeds</a:t>
            </a:r>
          </a:p>
          <a:p>
            <a:pPr marL="1065760" lvl="1" indent="-456754">
              <a:lnSpc>
                <a:spcPts val="3197"/>
              </a:lnSpc>
              <a:spcBef>
                <a:spcPts val="0"/>
              </a:spcBef>
              <a:buFont typeface="Arial" panose="020B0604020202020204" pitchFamily="34" charset="0"/>
              <a:buChar char="•"/>
              <a:defRPr/>
            </a:pPr>
            <a:r>
              <a:rPr lang="en-US" sz="2398" dirty="0">
                <a:solidFill>
                  <a:schemeClr val="tx1"/>
                </a:solidFill>
                <a:ea typeface="ＭＳ Ｐゴシック" pitchFamily="-105" charset="-128"/>
                <a:cs typeface="Arial" panose="020B0604020202020204" pitchFamily="34" charset="0"/>
              </a:rPr>
              <a:t>Random acts of kindness</a:t>
            </a:r>
          </a:p>
          <a:p>
            <a:pPr marL="1065760" lvl="1" indent="-456754">
              <a:lnSpc>
                <a:spcPts val="3197"/>
              </a:lnSpc>
              <a:spcBef>
                <a:spcPts val="0"/>
              </a:spcBef>
              <a:buFont typeface="Arial" panose="020B0604020202020204" pitchFamily="34" charset="0"/>
              <a:buChar char="•"/>
              <a:defRPr/>
            </a:pPr>
            <a:r>
              <a:rPr lang="en-US" sz="2398" dirty="0">
                <a:solidFill>
                  <a:schemeClr val="tx1"/>
                </a:solidFill>
                <a:ea typeface="ＭＳ Ｐゴシック" pitchFamily="-105" charset="-128"/>
                <a:cs typeface="Arial" panose="020B0604020202020204" pitchFamily="34" charset="0"/>
              </a:rPr>
              <a:t>Compassion in Hitler’s prisoners in death camps</a:t>
            </a:r>
          </a:p>
          <a:p>
            <a:pPr marL="1065760" lvl="1" indent="-456754">
              <a:lnSpc>
                <a:spcPts val="3197"/>
              </a:lnSpc>
              <a:spcBef>
                <a:spcPts val="0"/>
              </a:spcBef>
              <a:buFont typeface="Arial" panose="020B0604020202020204" pitchFamily="34" charset="0"/>
              <a:buChar char="•"/>
              <a:defRPr/>
            </a:pPr>
            <a:r>
              <a:rPr lang="en-US" sz="2398" dirty="0">
                <a:solidFill>
                  <a:schemeClr val="tx1"/>
                </a:solidFill>
                <a:ea typeface="ＭＳ Ｐゴシック" pitchFamily="-105" charset="-128"/>
                <a:cs typeface="Arial" panose="020B0604020202020204" pitchFamily="34" charset="0"/>
              </a:rPr>
              <a:t>Evident in healthcare from CNAs to DONs</a:t>
            </a:r>
          </a:p>
          <a:p>
            <a:pPr marL="1065760" lvl="1" indent="-456754">
              <a:lnSpc>
                <a:spcPts val="3197"/>
              </a:lnSpc>
              <a:spcBef>
                <a:spcPts val="0"/>
              </a:spcBef>
              <a:buFont typeface="Arial" panose="020B0604020202020204" pitchFamily="34" charset="0"/>
              <a:buChar char="•"/>
              <a:defRPr/>
            </a:pPr>
            <a:endParaRPr lang="en-US" sz="2398" dirty="0">
              <a:solidFill>
                <a:schemeClr val="tx1"/>
              </a:solidFill>
              <a:ea typeface="ＭＳ Ｐゴシック" pitchFamily="-105" charset="-128"/>
              <a:cs typeface="Arial" panose="020B0604020202020204" pitchFamily="34" charset="0"/>
            </a:endParaRPr>
          </a:p>
          <a:p>
            <a:pPr marL="609036" indent="-609036">
              <a:lnSpc>
                <a:spcPts val="3197"/>
              </a:lnSpc>
              <a:spcBef>
                <a:spcPts val="0"/>
              </a:spcBef>
              <a:buFont typeface="+mj-lt"/>
              <a:buAutoNum type="arabicPeriod"/>
              <a:defRPr/>
            </a:pPr>
            <a:r>
              <a:rPr lang="en-US" sz="2398" dirty="0">
                <a:solidFill>
                  <a:schemeClr val="tx1"/>
                </a:solidFill>
                <a:cs typeface="Arial" panose="020B0604020202020204" pitchFamily="34" charset="0"/>
              </a:rPr>
              <a:t>Compassion motivates a </a:t>
            </a:r>
            <a:r>
              <a:rPr lang="en-US" sz="2398" b="1" dirty="0">
                <a:solidFill>
                  <a:schemeClr val="tx1"/>
                </a:solidFill>
                <a:cs typeface="Arial" panose="020B0604020202020204" pitchFamily="34" charset="0"/>
              </a:rPr>
              <a:t>community</a:t>
            </a:r>
            <a:r>
              <a:rPr lang="en-US" sz="2398" dirty="0">
                <a:solidFill>
                  <a:schemeClr val="tx1"/>
                </a:solidFill>
                <a:cs typeface="Arial" panose="020B0604020202020204" pitchFamily="34" charset="0"/>
              </a:rPr>
              <a:t> to pitch in, in times </a:t>
            </a:r>
            <a:br>
              <a:rPr lang="en-US" sz="2398" dirty="0">
                <a:solidFill>
                  <a:schemeClr val="tx1"/>
                </a:solidFill>
                <a:cs typeface="Arial" panose="020B0604020202020204" pitchFamily="34" charset="0"/>
              </a:rPr>
            </a:br>
            <a:r>
              <a:rPr lang="en-US" sz="2398" dirty="0">
                <a:solidFill>
                  <a:schemeClr val="tx1"/>
                </a:solidFill>
                <a:cs typeface="Arial" panose="020B0604020202020204" pitchFamily="34" charset="0"/>
              </a:rPr>
              <a:t>of collective disasters</a:t>
            </a:r>
          </a:p>
          <a:p>
            <a:pPr lvl="1" indent="-456754">
              <a:lnSpc>
                <a:spcPts val="3197"/>
              </a:lnSpc>
              <a:spcBef>
                <a:spcPts val="0"/>
              </a:spcBef>
              <a:buFont typeface="Arial" panose="020B0604020202020204" pitchFamily="34" charset="0"/>
              <a:buChar char="•"/>
              <a:defRPr/>
            </a:pPr>
            <a:r>
              <a:rPr lang="en-US" sz="2398" dirty="0">
                <a:solidFill>
                  <a:schemeClr val="tx1"/>
                </a:solidFill>
                <a:cs typeface="Arial" panose="020B0604020202020204" pitchFamily="34" charset="0"/>
              </a:rPr>
              <a:t>Floods, 9/11, Gander, Newfoundland</a:t>
            </a:r>
          </a:p>
          <a:p>
            <a:pPr lvl="1" indent="-456754">
              <a:lnSpc>
                <a:spcPts val="3197"/>
              </a:lnSpc>
              <a:spcBef>
                <a:spcPts val="0"/>
              </a:spcBef>
              <a:buFont typeface="Arial" panose="020B0604020202020204" pitchFamily="34" charset="0"/>
              <a:buChar char="•"/>
              <a:defRPr/>
            </a:pPr>
            <a:r>
              <a:rPr lang="en-US" sz="2398" dirty="0">
                <a:solidFill>
                  <a:schemeClr val="tx1"/>
                </a:solidFill>
                <a:cs typeface="Arial" panose="020B0604020202020204" pitchFamily="34" charset="0"/>
              </a:rPr>
              <a:t>Disaster preparedness Has occurred in many Nursing Homes</a:t>
            </a:r>
          </a:p>
          <a:p>
            <a:pPr>
              <a:lnSpc>
                <a:spcPts val="3197"/>
              </a:lnSpc>
              <a:spcBef>
                <a:spcPts val="0"/>
              </a:spcBef>
            </a:pPr>
            <a:endParaRPr lang="en-US" sz="2664" dirty="0"/>
          </a:p>
        </p:txBody>
      </p:sp>
      <p:sp>
        <p:nvSpPr>
          <p:cNvPr id="2" name="TextBox 1">
            <a:extLst>
              <a:ext uri="{FF2B5EF4-FFF2-40B4-BE49-F238E27FC236}">
                <a16:creationId xmlns:a16="http://schemas.microsoft.com/office/drawing/2014/main" id="{F7E350BE-5DB7-405D-B684-3F353F6B7B46}"/>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2272368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69332"/>
            <a:ext cx="11582400" cy="1184013"/>
          </a:xfrm>
        </p:spPr>
        <p:txBody>
          <a:bodyPr/>
          <a:lstStyle/>
          <a:p>
            <a:pPr algn="ctr"/>
            <a:r>
              <a:rPr lang="en-US" b="1" dirty="0">
                <a:solidFill>
                  <a:schemeClr val="tx1"/>
                </a:solidFill>
              </a:rPr>
              <a:t>Three Levels of Compassion</a:t>
            </a:r>
          </a:p>
        </p:txBody>
      </p:sp>
      <p:sp>
        <p:nvSpPr>
          <p:cNvPr id="3" name="Text Placeholder 2"/>
          <p:cNvSpPr>
            <a:spLocks noGrp="1"/>
          </p:cNvSpPr>
          <p:nvPr>
            <p:ph type="body" sz="quarter" idx="10"/>
          </p:nvPr>
        </p:nvSpPr>
        <p:spPr/>
        <p:txBody>
          <a:bodyPr>
            <a:normAutofit/>
          </a:bodyPr>
          <a:lstStyle/>
          <a:p>
            <a:pPr marL="609036" indent="-609036">
              <a:buFont typeface="+mj-lt"/>
              <a:buAutoNum type="arabicPeriod" startAt="3"/>
              <a:defRPr/>
            </a:pPr>
            <a:r>
              <a:rPr lang="en-US" sz="2664" dirty="0">
                <a:ea typeface="ＭＳ Ｐゴシック" pitchFamily="-105" charset="-128"/>
                <a:cs typeface="Arial" panose="020B0604020202020204" pitchFamily="34" charset="0"/>
              </a:rPr>
              <a:t>Compassion becomes an “Other”-Directed culture</a:t>
            </a:r>
          </a:p>
          <a:p>
            <a:pPr marL="985405" indent="-456754">
              <a:lnSpc>
                <a:spcPts val="3197"/>
              </a:lnSpc>
              <a:spcBef>
                <a:spcPts val="0"/>
              </a:spcBef>
              <a:defRPr/>
            </a:pPr>
            <a:r>
              <a:rPr lang="en-US" sz="2664" dirty="0">
                <a:ea typeface="ＭＳ Ｐゴシック" pitchFamily="-105" charset="-128"/>
                <a:cs typeface="Arial" panose="020B0604020202020204" pitchFamily="34" charset="0"/>
              </a:rPr>
              <a:t>All show respect, courtesy and trust </a:t>
            </a:r>
          </a:p>
          <a:p>
            <a:pPr marL="985405" indent="-456754">
              <a:lnSpc>
                <a:spcPts val="3197"/>
              </a:lnSpc>
              <a:spcBef>
                <a:spcPts val="0"/>
              </a:spcBef>
              <a:defRPr/>
            </a:pPr>
            <a:r>
              <a:rPr lang="en-US" sz="2664" dirty="0">
                <a:ea typeface="ＭＳ Ｐゴシック" pitchFamily="-105" charset="-128"/>
                <a:cs typeface="Arial" panose="020B0604020202020204" pitchFamily="34" charset="0"/>
              </a:rPr>
              <a:t>A sense of community prevails; each one to look out for the other</a:t>
            </a:r>
          </a:p>
          <a:p>
            <a:pPr marL="985405" indent="-456754">
              <a:lnSpc>
                <a:spcPts val="3197"/>
              </a:lnSpc>
              <a:spcBef>
                <a:spcPts val="0"/>
              </a:spcBef>
              <a:defRPr/>
            </a:pPr>
            <a:endParaRPr lang="en-US" sz="2664" dirty="0">
              <a:ea typeface="ＭＳ Ｐゴシック" pitchFamily="-105" charset="-128"/>
              <a:cs typeface="Arial" panose="020B0604020202020204" pitchFamily="34" charset="0"/>
            </a:endParaRPr>
          </a:p>
          <a:p>
            <a:pPr marL="985405" indent="-456754">
              <a:lnSpc>
                <a:spcPts val="3197"/>
              </a:lnSpc>
              <a:spcBef>
                <a:spcPts val="0"/>
              </a:spcBef>
              <a:defRPr/>
            </a:pPr>
            <a:r>
              <a:rPr lang="en-US" sz="2664" dirty="0">
                <a:ea typeface="ＭＳ Ｐゴシック" pitchFamily="-105" charset="-128"/>
                <a:cs typeface="Arial" panose="020B0604020202020204" pitchFamily="34" charset="0"/>
              </a:rPr>
              <a:t>Mother Theresa established a community with a culture of compassion; religious groups has chalked up a distinguished history. </a:t>
            </a:r>
          </a:p>
          <a:p>
            <a:pPr marL="985405" indent="-456754">
              <a:lnSpc>
                <a:spcPts val="3197"/>
              </a:lnSpc>
              <a:spcBef>
                <a:spcPts val="0"/>
              </a:spcBef>
              <a:defRPr/>
            </a:pPr>
            <a:endParaRPr lang="en-US" sz="2664" dirty="0">
              <a:ea typeface="ＭＳ Ｐゴシック" pitchFamily="-105" charset="-128"/>
              <a:cs typeface="Arial" panose="020B0604020202020204" pitchFamily="34" charset="0"/>
            </a:endParaRPr>
          </a:p>
          <a:p>
            <a:pPr marL="985405" indent="-456754">
              <a:lnSpc>
                <a:spcPts val="3197"/>
              </a:lnSpc>
              <a:spcBef>
                <a:spcPts val="0"/>
              </a:spcBef>
              <a:defRPr/>
            </a:pPr>
            <a:r>
              <a:rPr lang="en-US" sz="2664" dirty="0">
                <a:ea typeface="ＭＳ Ｐゴシック" pitchFamily="-105" charset="-128"/>
                <a:cs typeface="Arial" panose="020B0604020202020204" pitchFamily="34" charset="0"/>
              </a:rPr>
              <a:t>This is the ideal ELDERCARE we seek</a:t>
            </a:r>
            <a:endParaRPr lang="en-US" altLang="en-US" sz="2664" dirty="0">
              <a:cs typeface="Arial" panose="020B0604020202020204" pitchFamily="34" charset="0"/>
            </a:endParaRPr>
          </a:p>
        </p:txBody>
      </p:sp>
      <p:sp>
        <p:nvSpPr>
          <p:cNvPr id="6" name="TextBox 5">
            <a:extLst>
              <a:ext uri="{FF2B5EF4-FFF2-40B4-BE49-F238E27FC236}">
                <a16:creationId xmlns:a16="http://schemas.microsoft.com/office/drawing/2014/main" id="{3894D993-28CA-4BE4-B11D-8F3BC84123A5}"/>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130081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608758" y="262115"/>
            <a:ext cx="11310670" cy="1184237"/>
          </a:xfrm>
        </p:spPr>
        <p:txBody>
          <a:bodyPr>
            <a:normAutofit/>
          </a:bodyPr>
          <a:lstStyle/>
          <a:p>
            <a:r>
              <a:rPr lang="en-US" dirty="0"/>
              <a:t>Everyone is a </a:t>
            </a:r>
            <a:r>
              <a:rPr lang="en-US" b="1" dirty="0"/>
              <a:t>Patient</a:t>
            </a:r>
            <a:r>
              <a:rPr lang="en-US" dirty="0"/>
              <a:t>, Everyone is a </a:t>
            </a:r>
            <a:r>
              <a:rPr lang="en-US" b="1" dirty="0"/>
              <a:t>Healer</a:t>
            </a:r>
            <a:r>
              <a:rPr lang="en-US" dirty="0"/>
              <a:t> </a:t>
            </a:r>
          </a:p>
        </p:txBody>
      </p:sp>
      <p:sp>
        <p:nvSpPr>
          <p:cNvPr id="14" name="Text Placeholder 13"/>
          <p:cNvSpPr>
            <a:spLocks noGrp="1"/>
          </p:cNvSpPr>
          <p:nvPr>
            <p:ph type="body" sz="quarter" idx="4294967295"/>
          </p:nvPr>
        </p:nvSpPr>
        <p:spPr>
          <a:xfrm>
            <a:off x="6473022" y="1638598"/>
            <a:ext cx="5336315" cy="4213104"/>
          </a:xfrm>
        </p:spPr>
        <p:txBody>
          <a:bodyPr>
            <a:normAutofit/>
          </a:bodyPr>
          <a:lstStyle/>
          <a:p>
            <a:pPr marL="380648" indent="-380648">
              <a:lnSpc>
                <a:spcPct val="130000"/>
              </a:lnSpc>
              <a:spcBef>
                <a:spcPts val="0"/>
              </a:spcBef>
              <a:buFont typeface="Arial"/>
              <a:buChar char="•"/>
            </a:pPr>
            <a:r>
              <a:rPr lang="en-US" dirty="0">
                <a:solidFill>
                  <a:schemeClr val="tx1">
                    <a:lumMod val="75000"/>
                  </a:schemeClr>
                </a:solidFill>
              </a:rPr>
              <a:t>Our private troubles follow us everywhere we go, even to work</a:t>
            </a:r>
          </a:p>
          <a:p>
            <a:pPr marL="380648" indent="-380648">
              <a:lnSpc>
                <a:spcPct val="130000"/>
              </a:lnSpc>
              <a:spcBef>
                <a:spcPts val="0"/>
              </a:spcBef>
              <a:buFont typeface="Arial"/>
              <a:buChar char="•"/>
            </a:pPr>
            <a:r>
              <a:rPr lang="en-US" dirty="0">
                <a:solidFill>
                  <a:schemeClr val="tx1">
                    <a:lumMod val="75000"/>
                  </a:schemeClr>
                </a:solidFill>
              </a:rPr>
              <a:t>They disturb our work, fellow workers </a:t>
            </a:r>
            <a:br>
              <a:rPr lang="en-US" dirty="0">
                <a:solidFill>
                  <a:schemeClr val="tx1">
                    <a:lumMod val="75000"/>
                  </a:schemeClr>
                </a:solidFill>
              </a:rPr>
            </a:br>
            <a:r>
              <a:rPr lang="en-US" dirty="0">
                <a:solidFill>
                  <a:schemeClr val="tx1">
                    <a:lumMod val="75000"/>
                  </a:schemeClr>
                </a:solidFill>
              </a:rPr>
              <a:t>and the care-recipients</a:t>
            </a:r>
          </a:p>
          <a:p>
            <a:pPr marL="380648" indent="-380648">
              <a:lnSpc>
                <a:spcPct val="130000"/>
              </a:lnSpc>
              <a:spcBef>
                <a:spcPts val="0"/>
              </a:spcBef>
              <a:buFont typeface="Arial"/>
              <a:buChar char="•"/>
            </a:pPr>
            <a:r>
              <a:rPr lang="en-US" dirty="0">
                <a:solidFill>
                  <a:schemeClr val="tx1">
                    <a:lumMod val="75000"/>
                  </a:schemeClr>
                </a:solidFill>
              </a:rPr>
              <a:t>A caring work setting, is a healing place--friends share each others’ burden </a:t>
            </a:r>
            <a:br>
              <a:rPr lang="en-US" dirty="0">
                <a:solidFill>
                  <a:schemeClr val="tx1">
                    <a:lumMod val="75000"/>
                  </a:schemeClr>
                </a:solidFill>
              </a:rPr>
            </a:br>
            <a:r>
              <a:rPr lang="en-US" dirty="0">
                <a:solidFill>
                  <a:schemeClr val="tx1">
                    <a:lumMod val="75000"/>
                  </a:schemeClr>
                </a:solidFill>
              </a:rPr>
              <a:t>and aches </a:t>
            </a:r>
          </a:p>
          <a:p>
            <a:pPr marL="380648" indent="-380648">
              <a:lnSpc>
                <a:spcPct val="130000"/>
              </a:lnSpc>
              <a:spcBef>
                <a:spcPts val="0"/>
              </a:spcBef>
              <a:buFont typeface="Arial"/>
              <a:buChar char="•"/>
            </a:pPr>
            <a:r>
              <a:rPr lang="en-US" dirty="0">
                <a:solidFill>
                  <a:schemeClr val="tx1">
                    <a:lumMod val="75000"/>
                  </a:schemeClr>
                </a:solidFill>
              </a:rPr>
              <a:t>A healing climate has a family feeling; docs, RNs, CNAs, residents, families know, care for and heal each other</a:t>
            </a:r>
          </a:p>
          <a:p>
            <a:pPr marL="380648" indent="-380648">
              <a:lnSpc>
                <a:spcPct val="130000"/>
              </a:lnSpc>
              <a:spcBef>
                <a:spcPts val="0"/>
              </a:spcBef>
              <a:buFont typeface="Arial"/>
              <a:buChar char="•"/>
            </a:pPr>
            <a:r>
              <a:rPr lang="en-US" dirty="0">
                <a:solidFill>
                  <a:schemeClr val="tx1">
                    <a:lumMod val="75000"/>
                  </a:schemeClr>
                </a:solidFill>
              </a:rPr>
              <a:t>We are all patients called to be healers</a:t>
            </a:r>
          </a:p>
        </p:txBody>
      </p:sp>
      <p:pic>
        <p:nvPicPr>
          <p:cNvPr id="8" name="Picture 1"/>
          <p:cNvPicPr>
            <a:picLocks noChangeAspect="1"/>
          </p:cNvPicPr>
          <p:nvPr/>
        </p:nvPicPr>
        <p:blipFill rotWithShape="1">
          <a:blip r:embed="rId2">
            <a:extLst>
              <a:ext uri="{28A0092B-C50C-407E-A947-70E740481C1C}">
                <a14:useLocalDpi xmlns:a14="http://schemas.microsoft.com/office/drawing/2010/main" val="0"/>
              </a:ext>
            </a:extLst>
          </a:blip>
          <a:srcRect r="4990" b="23429"/>
          <a:stretch/>
        </p:blipFill>
        <p:spPr bwMode="auto">
          <a:xfrm>
            <a:off x="443007" y="1960551"/>
            <a:ext cx="5501068" cy="3641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90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35741"/>
            <a:ext cx="11582400" cy="1184013"/>
          </a:xfrm>
        </p:spPr>
        <p:txBody>
          <a:bodyPr/>
          <a:lstStyle/>
          <a:p>
            <a:pPr algn="ctr"/>
            <a:r>
              <a:rPr lang="en-US" b="1" dirty="0">
                <a:solidFill>
                  <a:schemeClr val="tx1"/>
                </a:solidFill>
              </a:rPr>
              <a:t>Awakening Compassion in our work lives</a:t>
            </a:r>
          </a:p>
        </p:txBody>
      </p:sp>
      <p:sp>
        <p:nvSpPr>
          <p:cNvPr id="7" name="Text Placeholder 6"/>
          <p:cNvSpPr>
            <a:spLocks noGrp="1"/>
          </p:cNvSpPr>
          <p:nvPr>
            <p:ph type="body" sz="quarter" idx="10"/>
          </p:nvPr>
        </p:nvSpPr>
        <p:spPr/>
        <p:txBody>
          <a:bodyPr>
            <a:normAutofit/>
          </a:bodyPr>
          <a:lstStyle/>
          <a:p>
            <a:r>
              <a:rPr lang="en-US" sz="4796" b="1" dirty="0">
                <a:solidFill>
                  <a:schemeClr val="tx1"/>
                </a:solidFill>
              </a:rPr>
              <a:t>Notice</a:t>
            </a:r>
          </a:p>
          <a:p>
            <a:r>
              <a:rPr lang="en-US" sz="4796" b="1" dirty="0">
                <a:solidFill>
                  <a:schemeClr val="tx1"/>
                </a:solidFill>
              </a:rPr>
              <a:t>Interpret</a:t>
            </a:r>
          </a:p>
          <a:p>
            <a:r>
              <a:rPr lang="en-US" sz="4796" b="1" dirty="0">
                <a:solidFill>
                  <a:schemeClr val="tx1"/>
                </a:solidFill>
              </a:rPr>
              <a:t>Feel</a:t>
            </a:r>
          </a:p>
          <a:p>
            <a:r>
              <a:rPr lang="en-US" sz="4796" b="1" dirty="0">
                <a:solidFill>
                  <a:schemeClr val="tx1"/>
                </a:solidFill>
              </a:rPr>
              <a:t>Act</a:t>
            </a:r>
          </a:p>
          <a:p>
            <a:endParaRPr lang="en-US" sz="4796" dirty="0">
              <a:solidFill>
                <a:schemeClr val="tx1"/>
              </a:solidFill>
            </a:endParaRPr>
          </a:p>
        </p:txBody>
      </p:sp>
      <p:sp>
        <p:nvSpPr>
          <p:cNvPr id="2" name="TextBox 1">
            <a:extLst>
              <a:ext uri="{FF2B5EF4-FFF2-40B4-BE49-F238E27FC236}">
                <a16:creationId xmlns:a16="http://schemas.microsoft.com/office/drawing/2014/main" id="{D350DACD-F109-411C-929D-59257A70681C}"/>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80058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What Would Florence Say?</a:t>
            </a:r>
          </a:p>
        </p:txBody>
      </p:sp>
      <p:sp>
        <p:nvSpPr>
          <p:cNvPr id="2" name="Slide Number Placeholder 1"/>
          <p:cNvSpPr>
            <a:spLocks noGrp="1"/>
          </p:cNvSpPr>
          <p:nvPr>
            <p:ph type="sldNum" sz="quarter" idx="4294967295"/>
          </p:nvPr>
        </p:nvSpPr>
        <p:spPr>
          <a:xfrm>
            <a:off x="11706323" y="6371619"/>
            <a:ext cx="480038" cy="365844"/>
          </a:xfrm>
        </p:spPr>
        <p:txBody>
          <a:bodyPr/>
          <a:lstStyle/>
          <a:p>
            <a:pPr defTabSz="609036">
              <a:defRPr/>
            </a:pPr>
            <a:fld id="{54637A5F-2DAE-B642-9933-0C0B9D2C0F12}" type="slidenum">
              <a:rPr lang="en-US" sz="799">
                <a:solidFill>
                  <a:srgbClr val="75787B">
                    <a:tint val="75000"/>
                  </a:srgbClr>
                </a:solidFill>
                <a:latin typeface="Arial Regular"/>
              </a:rPr>
              <a:pPr defTabSz="609036">
                <a:defRPr/>
              </a:pPr>
              <a:t>5</a:t>
            </a:fld>
            <a:endParaRPr lang="en-US" sz="799" dirty="0">
              <a:solidFill>
                <a:srgbClr val="75787B">
                  <a:tint val="75000"/>
                </a:srgbClr>
              </a:solidFill>
              <a:latin typeface="Arial Regular"/>
            </a:endParaRPr>
          </a:p>
        </p:txBody>
      </p:sp>
      <p:pic>
        <p:nvPicPr>
          <p:cNvPr id="1536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48" y="1645393"/>
            <a:ext cx="5938102" cy="4707343"/>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pic>
      <p:sp>
        <p:nvSpPr>
          <p:cNvPr id="7" name="TextBox 6"/>
          <p:cNvSpPr txBox="1"/>
          <p:nvPr/>
        </p:nvSpPr>
        <p:spPr>
          <a:xfrm>
            <a:off x="7053057" y="1522591"/>
            <a:ext cx="4509767" cy="4684359"/>
          </a:xfrm>
          <a:prstGeom prst="rect">
            <a:avLst/>
          </a:prstGeom>
          <a:noFill/>
        </p:spPr>
        <p:txBody>
          <a:bodyPr wrap="square" rtlCol="0">
            <a:spAutoFit/>
          </a:bodyPr>
          <a:lstStyle/>
          <a:p>
            <a:pPr defTabSz="609036">
              <a:defRPr/>
            </a:pPr>
            <a:r>
              <a:rPr lang="en-US" sz="3730" b="1" dirty="0">
                <a:solidFill>
                  <a:srgbClr val="C00000"/>
                </a:solidFill>
                <a:latin typeface="Goudy Old Style" panose="02020502050305020303" pitchFamily="18" charset="0"/>
              </a:rPr>
              <a:t>“Taking care of the sick should be a mission, not just a business and being a nurse……should be a calling, and not just a job.”</a:t>
            </a:r>
          </a:p>
          <a:p>
            <a:pPr defTabSz="609036">
              <a:defRPr/>
            </a:pPr>
            <a:endParaRPr lang="en-US" sz="3730" b="1" dirty="0">
              <a:solidFill>
                <a:srgbClr val="C00000"/>
              </a:solidFill>
              <a:latin typeface="Goudy Old Style" panose="02020502050305020303" pitchFamily="18" charset="0"/>
            </a:endParaRPr>
          </a:p>
        </p:txBody>
      </p:sp>
    </p:spTree>
    <p:extLst>
      <p:ext uri="{BB962C8B-B14F-4D97-AF65-F5344CB8AC3E}">
        <p14:creationId xmlns:p14="http://schemas.microsoft.com/office/powerpoint/2010/main" val="4181386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4702" y="615835"/>
            <a:ext cx="11571685" cy="1184013"/>
          </a:xfrm>
        </p:spPr>
        <p:txBody>
          <a:bodyPr>
            <a:normAutofit fontScale="90000"/>
          </a:bodyPr>
          <a:lstStyle/>
          <a:p>
            <a:pPr algn="ctr"/>
            <a:r>
              <a:rPr lang="en-US" b="1" dirty="0">
                <a:solidFill>
                  <a:schemeClr val="tx1"/>
                </a:solidFill>
              </a:rPr>
              <a:t>Noticing: The Portal to Awakening Compassion</a:t>
            </a:r>
          </a:p>
        </p:txBody>
      </p:sp>
      <p:sp>
        <p:nvSpPr>
          <p:cNvPr id="6" name="Text Placeholder 5"/>
          <p:cNvSpPr>
            <a:spLocks noGrp="1"/>
          </p:cNvSpPr>
          <p:nvPr>
            <p:ph type="body" sz="quarter" idx="10"/>
          </p:nvPr>
        </p:nvSpPr>
        <p:spPr>
          <a:xfrm>
            <a:off x="325611" y="1422789"/>
            <a:ext cx="11571687" cy="5298687"/>
          </a:xfrm>
        </p:spPr>
        <p:txBody>
          <a:bodyPr>
            <a:noAutofit/>
          </a:bodyPr>
          <a:lstStyle/>
          <a:p>
            <a:pPr marL="0" indent="0" algn="ctr">
              <a:buNone/>
            </a:pPr>
            <a:r>
              <a:rPr lang="en-US" sz="2664" b="1" dirty="0">
                <a:solidFill>
                  <a:schemeClr val="tx1"/>
                </a:solidFill>
              </a:rPr>
              <a:t>Suffering that is never noticed will never be met with compassion.</a:t>
            </a:r>
          </a:p>
          <a:p>
            <a:r>
              <a:rPr lang="en-US" sz="2664" dirty="0">
                <a:solidFill>
                  <a:schemeClr val="tx1"/>
                </a:solidFill>
              </a:rPr>
              <a:t>Noticing suffering at work is picking up on cues</a:t>
            </a:r>
          </a:p>
          <a:p>
            <a:pPr lvl="1"/>
            <a:r>
              <a:rPr lang="en-US" dirty="0">
                <a:solidFill>
                  <a:schemeClr val="tx1"/>
                </a:solidFill>
              </a:rPr>
              <a:t>Not as engaged as usual</a:t>
            </a:r>
          </a:p>
          <a:p>
            <a:pPr lvl="1"/>
            <a:r>
              <a:rPr lang="en-US" dirty="0">
                <a:solidFill>
                  <a:schemeClr val="tx1"/>
                </a:solidFill>
              </a:rPr>
              <a:t>Unusual absences</a:t>
            </a:r>
          </a:p>
          <a:p>
            <a:pPr lvl="1"/>
            <a:r>
              <a:rPr lang="en-US" dirty="0">
                <a:solidFill>
                  <a:schemeClr val="tx1"/>
                </a:solidFill>
              </a:rPr>
              <a:t>Their bodies convey stress or tension</a:t>
            </a:r>
          </a:p>
          <a:p>
            <a:pPr lvl="1"/>
            <a:r>
              <a:rPr lang="en-US" dirty="0">
                <a:solidFill>
                  <a:schemeClr val="tx1"/>
                </a:solidFill>
              </a:rPr>
              <a:t>Their face displays sadness or anger</a:t>
            </a:r>
          </a:p>
          <a:p>
            <a:r>
              <a:rPr lang="en-US" sz="2664" dirty="0">
                <a:solidFill>
                  <a:schemeClr val="tx1"/>
                </a:solidFill>
              </a:rPr>
              <a:t>The meaning of suffering can differ across cultures and times of life</a:t>
            </a:r>
          </a:p>
          <a:p>
            <a:r>
              <a:rPr lang="en-US" sz="2664" dirty="0">
                <a:solidFill>
                  <a:schemeClr val="tx1"/>
                </a:solidFill>
              </a:rPr>
              <a:t>If we haven’t experienced a form of suffering it is sometimes hard to notice its subtle implications.</a:t>
            </a:r>
          </a:p>
          <a:p>
            <a:r>
              <a:rPr lang="en-US" sz="2664" dirty="0">
                <a:solidFill>
                  <a:schemeClr val="tx1"/>
                </a:solidFill>
              </a:rPr>
              <a:t>When suffering goes unnoticed in an organization, compassion fails.</a:t>
            </a:r>
          </a:p>
          <a:p>
            <a:pPr marL="0" indent="0" algn="ctr">
              <a:buNone/>
            </a:pPr>
            <a:r>
              <a:rPr lang="en-US" sz="2664" b="1" dirty="0">
                <a:solidFill>
                  <a:schemeClr val="tx1"/>
                </a:solidFill>
              </a:rPr>
              <a:t>A great leader is a “first-class” </a:t>
            </a:r>
            <a:r>
              <a:rPr lang="en-US" sz="2664" b="1" dirty="0" err="1">
                <a:solidFill>
                  <a:schemeClr val="tx1"/>
                </a:solidFill>
              </a:rPr>
              <a:t>noticer</a:t>
            </a:r>
            <a:r>
              <a:rPr lang="en-US" sz="2664" b="1" dirty="0">
                <a:solidFill>
                  <a:schemeClr val="tx1"/>
                </a:solidFill>
              </a:rPr>
              <a:t>!</a:t>
            </a:r>
          </a:p>
          <a:p>
            <a:pPr marL="0" indent="0">
              <a:buNone/>
            </a:pPr>
            <a:endParaRPr lang="en-US" sz="2664" dirty="0">
              <a:solidFill>
                <a:schemeClr val="tx1"/>
              </a:solidFill>
            </a:endParaRPr>
          </a:p>
        </p:txBody>
      </p:sp>
      <p:sp>
        <p:nvSpPr>
          <p:cNvPr id="2" name="TextBox 1">
            <a:extLst>
              <a:ext uri="{FF2B5EF4-FFF2-40B4-BE49-F238E27FC236}">
                <a16:creationId xmlns:a16="http://schemas.microsoft.com/office/drawing/2014/main" id="{A8DEBF98-CA0C-4EBA-876C-3B75169499EB}"/>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2185685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92500" lnSpcReduction="20000"/>
          </a:bodyPr>
          <a:lstStyle/>
          <a:p>
            <a:pPr marL="0" indent="0">
              <a:buNone/>
            </a:pPr>
            <a:r>
              <a:rPr lang="en-US" sz="3200" b="1" dirty="0"/>
              <a:t>I feel comfortable knowing about caregiver’s suffering and see this awareness as an important aspect of my work.</a:t>
            </a:r>
          </a:p>
          <a:p>
            <a:pPr marL="0" indent="0">
              <a:buNone/>
            </a:pPr>
            <a:endParaRPr lang="en-US" sz="3200" b="1" dirty="0"/>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3438539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92500" lnSpcReduction="20000"/>
          </a:bodyPr>
          <a:lstStyle/>
          <a:p>
            <a:pPr marL="0" indent="0">
              <a:buNone/>
            </a:pPr>
            <a:r>
              <a:rPr lang="en-US" sz="3200" b="1" dirty="0"/>
              <a:t>In the community where I work, I often have conversations in which I notice a caregiver’s suffering. </a:t>
            </a:r>
            <a:r>
              <a:rPr lang="en-US" sz="3200" dirty="0"/>
              <a:t>	</a:t>
            </a:r>
          </a:p>
          <a:p>
            <a:pPr marL="0" indent="0">
              <a:buNone/>
            </a:pPr>
            <a:endParaRPr lang="en-US" sz="3200" dirty="0"/>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3186185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00" y="781680"/>
            <a:ext cx="11876205" cy="1184013"/>
          </a:xfrm>
        </p:spPr>
        <p:txBody>
          <a:bodyPr>
            <a:normAutofit/>
          </a:bodyPr>
          <a:lstStyle/>
          <a:p>
            <a:r>
              <a:rPr lang="en-US" sz="3197" b="1" dirty="0">
                <a:solidFill>
                  <a:schemeClr val="tx1"/>
                </a:solidFill>
              </a:rPr>
              <a:t>Interpreting: The Key to Responding with Compassion</a:t>
            </a:r>
          </a:p>
        </p:txBody>
      </p:sp>
      <p:sp>
        <p:nvSpPr>
          <p:cNvPr id="3" name="Text Placeholder 2"/>
          <p:cNvSpPr>
            <a:spLocks noGrp="1"/>
          </p:cNvSpPr>
          <p:nvPr>
            <p:ph type="body" sz="quarter" idx="10"/>
          </p:nvPr>
        </p:nvSpPr>
        <p:spPr>
          <a:xfrm>
            <a:off x="462413" y="1373687"/>
            <a:ext cx="11571687" cy="5701253"/>
          </a:xfrm>
        </p:spPr>
        <p:txBody>
          <a:bodyPr>
            <a:normAutofit fontScale="92500"/>
          </a:bodyPr>
          <a:lstStyle/>
          <a:p>
            <a:pPr marL="0" indent="0" algn="ctr">
              <a:buNone/>
            </a:pPr>
            <a:r>
              <a:rPr lang="en-US" b="1" dirty="0">
                <a:solidFill>
                  <a:schemeClr val="tx1"/>
                </a:solidFill>
              </a:rPr>
              <a:t>You made this mess, now you suffer the consequences.</a:t>
            </a:r>
          </a:p>
          <a:p>
            <a:r>
              <a:rPr lang="en-US" dirty="0">
                <a:solidFill>
                  <a:schemeClr val="tx1"/>
                </a:solidFill>
              </a:rPr>
              <a:t>Considering someone as “blameworthy” shuts down compassion.</a:t>
            </a:r>
          </a:p>
          <a:p>
            <a:r>
              <a:rPr lang="en-US" dirty="0">
                <a:solidFill>
                  <a:schemeClr val="tx1"/>
                </a:solidFill>
              </a:rPr>
              <a:t>Suffering is often masked by errors or difficult work situations which trigger blame, not compassion.</a:t>
            </a:r>
          </a:p>
          <a:p>
            <a:r>
              <a:rPr lang="en-US" dirty="0">
                <a:solidFill>
                  <a:schemeClr val="tx1"/>
                </a:solidFill>
              </a:rPr>
              <a:t>Be curious about the causes of ambiguous or difficult work situations – cultivate more generous interpretations.</a:t>
            </a:r>
          </a:p>
          <a:p>
            <a:r>
              <a:rPr lang="en-US" dirty="0">
                <a:solidFill>
                  <a:schemeClr val="tx1"/>
                </a:solidFill>
              </a:rPr>
              <a:t>Default assumption: others are good and worthy of compassion</a:t>
            </a:r>
          </a:p>
          <a:p>
            <a:r>
              <a:rPr lang="en-US" dirty="0">
                <a:solidFill>
                  <a:schemeClr val="tx1"/>
                </a:solidFill>
              </a:rPr>
              <a:t>Don’t blame.  Steer the conversation toward learning/coaching.</a:t>
            </a:r>
          </a:p>
          <a:p>
            <a:r>
              <a:rPr lang="en-US" dirty="0">
                <a:solidFill>
                  <a:schemeClr val="tx1"/>
                </a:solidFill>
              </a:rPr>
              <a:t>People who are different from us often seem undeserving of compassion in our eyes.</a:t>
            </a:r>
          </a:p>
          <a:p>
            <a:r>
              <a:rPr lang="en-US" dirty="0">
                <a:solidFill>
                  <a:schemeClr val="tx1"/>
                </a:solidFill>
              </a:rPr>
              <a:t>Remind yourself of others worthy </a:t>
            </a:r>
            <a:r>
              <a:rPr lang="en-US" b="1" i="1" dirty="0">
                <a:solidFill>
                  <a:schemeClr val="tx1"/>
                </a:solidFill>
              </a:rPr>
              <a:t>of their humanity</a:t>
            </a:r>
            <a:endParaRPr lang="en-US" dirty="0">
              <a:solidFill>
                <a:schemeClr val="tx1"/>
              </a:solidFill>
            </a:endParaRPr>
          </a:p>
          <a:p>
            <a:pPr marL="0" indent="0">
              <a:buNone/>
            </a:pPr>
            <a:endParaRPr lang="en-US" b="1" dirty="0">
              <a:solidFill>
                <a:schemeClr val="tx1"/>
              </a:solidFill>
            </a:endParaRPr>
          </a:p>
        </p:txBody>
      </p:sp>
      <p:sp>
        <p:nvSpPr>
          <p:cNvPr id="6" name="TextBox 5">
            <a:extLst>
              <a:ext uri="{FF2B5EF4-FFF2-40B4-BE49-F238E27FC236}">
                <a16:creationId xmlns:a16="http://schemas.microsoft.com/office/drawing/2014/main" id="{0E584CAD-6088-418D-9DCE-B717DACC733D}"/>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1329310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85000" lnSpcReduction="10000"/>
          </a:bodyPr>
          <a:lstStyle/>
          <a:p>
            <a:pPr marL="0" indent="0">
              <a:buNone/>
            </a:pPr>
            <a:r>
              <a:rPr lang="en-US" sz="3200" b="1" dirty="0"/>
              <a:t>In the community where I work, I tend to see caregivers who get behind or make mistakes in their work as in need of help and I approach them. </a:t>
            </a:r>
          </a:p>
          <a:p>
            <a:pPr marL="0" indent="0">
              <a:buNone/>
            </a:pPr>
            <a:endParaRPr lang="en-US" sz="3200" b="1" dirty="0"/>
          </a:p>
          <a:p>
            <a:pPr marL="0" indent="0">
              <a:buNone/>
            </a:pPr>
            <a:r>
              <a:rPr lang="en-US" sz="3200" b="1" dirty="0"/>
              <a:t> </a:t>
            </a: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4111109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85000" lnSpcReduction="10000"/>
          </a:bodyPr>
          <a:lstStyle/>
          <a:p>
            <a:pPr marL="0" indent="0">
              <a:buNone/>
            </a:pPr>
            <a:r>
              <a:rPr lang="en-US" sz="3200" b="1" dirty="0"/>
              <a:t>In the community where I work if I find out that a caregiver is having difficulty in his or her life, I tend to ask about it and focus on their well-being</a:t>
            </a:r>
            <a:r>
              <a:rPr lang="en-US" sz="3200" dirty="0"/>
              <a:t>	</a:t>
            </a:r>
          </a:p>
          <a:p>
            <a:pPr marL="0" indent="0">
              <a:buNone/>
            </a:pPr>
            <a:endParaRPr lang="en-US" sz="3200" dirty="0"/>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2544981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0900"/>
            <a:ext cx="11582400" cy="1184013"/>
          </a:xfrm>
        </p:spPr>
        <p:txBody>
          <a:bodyPr/>
          <a:lstStyle/>
          <a:p>
            <a:r>
              <a:rPr lang="en-US" b="1" dirty="0">
                <a:solidFill>
                  <a:schemeClr val="tx1"/>
                </a:solidFill>
              </a:rPr>
              <a:t>Feeling:  The Bridge to Compassionate Action</a:t>
            </a:r>
          </a:p>
        </p:txBody>
      </p:sp>
      <p:sp>
        <p:nvSpPr>
          <p:cNvPr id="3" name="Text Placeholder 2"/>
          <p:cNvSpPr>
            <a:spLocks noGrp="1"/>
          </p:cNvSpPr>
          <p:nvPr>
            <p:ph type="body" sz="quarter" idx="10"/>
          </p:nvPr>
        </p:nvSpPr>
        <p:spPr>
          <a:xfrm>
            <a:off x="304799" y="1780245"/>
            <a:ext cx="11582401" cy="4412614"/>
          </a:xfrm>
        </p:spPr>
        <p:txBody>
          <a:bodyPr>
            <a:normAutofit fontScale="70000" lnSpcReduction="20000"/>
          </a:bodyPr>
          <a:lstStyle/>
          <a:p>
            <a:pPr marL="0" indent="0" algn="ctr">
              <a:buNone/>
            </a:pPr>
            <a:r>
              <a:rPr lang="en-US" sz="3600" b="1" dirty="0">
                <a:solidFill>
                  <a:schemeClr val="tx1"/>
                </a:solidFill>
              </a:rPr>
              <a:t>New studies show that we can pick up on suffering and respond with concern based on even the slightest facial expressions or voice cues.</a:t>
            </a:r>
          </a:p>
          <a:p>
            <a:pPr marL="0" indent="0" algn="ctr">
              <a:buNone/>
            </a:pPr>
            <a:endParaRPr lang="en-US" b="1" dirty="0">
              <a:solidFill>
                <a:schemeClr val="tx1"/>
              </a:solidFill>
            </a:endParaRPr>
          </a:p>
          <a:p>
            <a:r>
              <a:rPr lang="en-US" dirty="0">
                <a:solidFill>
                  <a:schemeClr val="tx1"/>
                </a:solidFill>
              </a:rPr>
              <a:t>Our work may put obstacles to responding to the above feeling.</a:t>
            </a:r>
          </a:p>
          <a:p>
            <a:r>
              <a:rPr lang="en-US" dirty="0">
                <a:solidFill>
                  <a:schemeClr val="tx1"/>
                </a:solidFill>
              </a:rPr>
              <a:t>We need to develop the skill to understand another’s perspective and determine what would be a helpful response</a:t>
            </a:r>
          </a:p>
          <a:p>
            <a:r>
              <a:rPr lang="en-US" dirty="0">
                <a:solidFill>
                  <a:schemeClr val="tx1"/>
                </a:solidFill>
              </a:rPr>
              <a:t>We need to develop empathic listening – tune into the feelings of concern as we hear another person’s perspectives and experiences-to be present to them</a:t>
            </a:r>
          </a:p>
          <a:p>
            <a:pPr marL="0" indent="0">
              <a:buNone/>
            </a:pPr>
            <a:endParaRPr lang="en-US" dirty="0">
              <a:solidFill>
                <a:schemeClr val="tx1"/>
              </a:solidFill>
            </a:endParaRPr>
          </a:p>
          <a:p>
            <a:pPr marL="0" indent="0" algn="ctr">
              <a:buNone/>
            </a:pPr>
            <a:r>
              <a:rPr lang="en-US" sz="3600" b="1" dirty="0">
                <a:solidFill>
                  <a:schemeClr val="tx1"/>
                </a:solidFill>
              </a:rPr>
              <a:t>Identification with others at work is an important way that we can broaden our circle of concern and awaken compassion.</a:t>
            </a:r>
          </a:p>
        </p:txBody>
      </p:sp>
      <p:sp>
        <p:nvSpPr>
          <p:cNvPr id="6" name="TextBox 5">
            <a:extLst>
              <a:ext uri="{FF2B5EF4-FFF2-40B4-BE49-F238E27FC236}">
                <a16:creationId xmlns:a16="http://schemas.microsoft.com/office/drawing/2014/main" id="{803BEE61-47A6-4421-A8A3-770A8B8BC303}"/>
              </a:ext>
            </a:extLst>
          </p:cNvPr>
          <p:cNvSpPr txBox="1"/>
          <p:nvPr/>
        </p:nvSpPr>
        <p:spPr>
          <a:xfrm>
            <a:off x="0" y="0"/>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049078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92500" lnSpcReduction="10000"/>
          </a:bodyPr>
          <a:lstStyle/>
          <a:p>
            <a:pPr marL="0" indent="0">
              <a:buNone/>
            </a:pPr>
            <a:r>
              <a:rPr lang="en-US" sz="3200" b="1" dirty="0"/>
              <a:t>I often feel concern for the caregivers in my community</a:t>
            </a:r>
            <a:r>
              <a:rPr lang="en-US" sz="3200" dirty="0"/>
              <a:t>	</a:t>
            </a:r>
          </a:p>
          <a:p>
            <a:pPr marL="0" indent="0">
              <a:buNone/>
            </a:pPr>
            <a:endParaRPr lang="en-US" sz="3200" dirty="0"/>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2512456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92500" lnSpcReduction="10000"/>
          </a:bodyPr>
          <a:lstStyle/>
          <a:p>
            <a:pPr marL="0" indent="0">
              <a:buNone/>
            </a:pPr>
            <a:r>
              <a:rPr lang="en-US" sz="3200" b="1" dirty="0"/>
              <a:t>I find it easy to take the perspective of others in our community. </a:t>
            </a:r>
          </a:p>
          <a:p>
            <a:pPr marL="0" indent="0">
              <a:buNone/>
            </a:pPr>
            <a:r>
              <a:rPr lang="en-US" sz="3200" b="1" dirty="0"/>
              <a:t> </a:t>
            </a:r>
            <a:r>
              <a:rPr lang="en-US" sz="3200" dirty="0"/>
              <a:t>	</a:t>
            </a:r>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2255372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5446"/>
            <a:ext cx="11582400" cy="1184013"/>
          </a:xfrm>
        </p:spPr>
        <p:txBody>
          <a:bodyPr>
            <a:normAutofit/>
          </a:bodyPr>
          <a:lstStyle/>
          <a:p>
            <a:pPr algn="ctr"/>
            <a:r>
              <a:rPr lang="en-US" sz="3200" b="1" dirty="0">
                <a:solidFill>
                  <a:schemeClr val="tx1"/>
                </a:solidFill>
              </a:rPr>
              <a:t>Acting:  The moves that alleviate suffering at work</a:t>
            </a:r>
          </a:p>
        </p:txBody>
      </p:sp>
      <p:sp>
        <p:nvSpPr>
          <p:cNvPr id="3" name="Text Placeholder 2"/>
          <p:cNvSpPr>
            <a:spLocks noGrp="1"/>
          </p:cNvSpPr>
          <p:nvPr>
            <p:ph type="body" sz="quarter" idx="10"/>
          </p:nvPr>
        </p:nvSpPr>
        <p:spPr/>
        <p:txBody>
          <a:bodyPr>
            <a:normAutofit lnSpcReduction="10000"/>
          </a:bodyPr>
          <a:lstStyle/>
          <a:p>
            <a:pPr marL="0" indent="0" algn="ctr">
              <a:buNone/>
            </a:pPr>
            <a:r>
              <a:rPr lang="en-US" b="1" dirty="0">
                <a:solidFill>
                  <a:schemeClr val="tx1"/>
                </a:solidFill>
              </a:rPr>
              <a:t>At work, compassion is expressed in action </a:t>
            </a:r>
          </a:p>
          <a:p>
            <a:pPr marL="0" indent="0" algn="ctr">
              <a:buNone/>
            </a:pPr>
            <a:r>
              <a:rPr lang="en-US" b="1" dirty="0">
                <a:solidFill>
                  <a:schemeClr val="tx1"/>
                </a:solidFill>
              </a:rPr>
              <a:t>and is often improvisational.</a:t>
            </a:r>
          </a:p>
          <a:p>
            <a:r>
              <a:rPr lang="en-US" dirty="0">
                <a:solidFill>
                  <a:schemeClr val="tx1"/>
                </a:solidFill>
              </a:rPr>
              <a:t>Managing with compassion is learned and developed through practice.</a:t>
            </a:r>
          </a:p>
          <a:p>
            <a:r>
              <a:rPr lang="en-US" dirty="0">
                <a:solidFill>
                  <a:schemeClr val="tx1"/>
                </a:solidFill>
              </a:rPr>
              <a:t>Examples of compassionate actions are:</a:t>
            </a:r>
          </a:p>
          <a:p>
            <a:pPr lvl="1"/>
            <a:r>
              <a:rPr lang="en-US" dirty="0">
                <a:solidFill>
                  <a:schemeClr val="tx1"/>
                </a:solidFill>
              </a:rPr>
              <a:t>Flexible time/work schedule to cope with suffering</a:t>
            </a:r>
          </a:p>
          <a:p>
            <a:pPr lvl="1"/>
            <a:r>
              <a:rPr lang="en-US" dirty="0">
                <a:solidFill>
                  <a:schemeClr val="tx1"/>
                </a:solidFill>
              </a:rPr>
              <a:t>Buffering someone suffering from task and information overload</a:t>
            </a:r>
          </a:p>
          <a:p>
            <a:pPr lvl="1"/>
            <a:r>
              <a:rPr lang="en-US" dirty="0">
                <a:solidFill>
                  <a:schemeClr val="tx1"/>
                </a:solidFill>
              </a:rPr>
              <a:t>Monitoring and checking in with the suffering person</a:t>
            </a:r>
          </a:p>
          <a:p>
            <a:pPr lvl="1"/>
            <a:r>
              <a:rPr lang="en-US" dirty="0">
                <a:solidFill>
                  <a:schemeClr val="tx1"/>
                </a:solidFill>
              </a:rPr>
              <a:t>Generating resources that will alleviate suffering</a:t>
            </a:r>
          </a:p>
          <a:p>
            <a:pPr lvl="1"/>
            <a:r>
              <a:rPr lang="en-US" dirty="0">
                <a:solidFill>
                  <a:schemeClr val="tx1"/>
                </a:solidFill>
              </a:rPr>
              <a:t>Designing rituals that convey the support of the community</a:t>
            </a:r>
          </a:p>
        </p:txBody>
      </p:sp>
      <p:sp>
        <p:nvSpPr>
          <p:cNvPr id="6" name="TextBox 5">
            <a:extLst>
              <a:ext uri="{FF2B5EF4-FFF2-40B4-BE49-F238E27FC236}">
                <a16:creationId xmlns:a16="http://schemas.microsoft.com/office/drawing/2014/main" id="{A50F7AAD-3FCE-4D2E-B2BC-0891989AB9E0}"/>
              </a:ext>
            </a:extLst>
          </p:cNvPr>
          <p:cNvSpPr txBox="1"/>
          <p:nvPr/>
        </p:nvSpPr>
        <p:spPr>
          <a:xfrm>
            <a:off x="0" y="-108617"/>
            <a:ext cx="12192000" cy="369332"/>
          </a:xfrm>
          <a:prstGeom prst="rect">
            <a:avLst/>
          </a:prstGeom>
          <a:solidFill>
            <a:schemeClr val="bg1">
              <a:lumMod val="95000"/>
            </a:schemeClr>
          </a:solidFill>
        </p:spPr>
        <p:txBody>
          <a:bodyPr wrap="square" rtlCol="0">
            <a:spAutoFit/>
          </a:bodyPr>
          <a:lstStyle/>
          <a:p>
            <a:endParaRPr lang="en-US" dirty="0"/>
          </a:p>
        </p:txBody>
      </p:sp>
    </p:spTree>
    <p:extLst>
      <p:ext uri="{BB962C8B-B14F-4D97-AF65-F5344CB8AC3E}">
        <p14:creationId xmlns:p14="http://schemas.microsoft.com/office/powerpoint/2010/main" val="344229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tnslide34"/>
          <p:cNvPicPr>
            <a:picLocks noChangeAspect="1" noChangeArrowheads="1"/>
          </p:cNvPicPr>
          <p:nvPr/>
        </p:nvPicPr>
        <p:blipFill rotWithShape="1">
          <a:blip r:embed="rId2">
            <a:extLst>
              <a:ext uri="{28A0092B-C50C-407E-A947-70E740481C1C}">
                <a14:useLocalDpi xmlns:a14="http://schemas.microsoft.com/office/drawing/2010/main" val="0"/>
              </a:ext>
            </a:extLst>
          </a:blip>
          <a:srcRect l="610" t="10107" r="610" b="19494"/>
          <a:stretch/>
        </p:blipFill>
        <p:spPr bwMode="auto">
          <a:xfrm>
            <a:off x="5639" y="1"/>
            <a:ext cx="12180722"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13890" y="4049173"/>
            <a:ext cx="9485289" cy="174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240059"/>
                </a:solidFill>
                <a:latin typeface="Trebuchet MS" panose="020B0603020202020204" pitchFamily="34" charset="0"/>
                <a:ea typeface="ＭＳ Ｐゴシック" panose="020B0600070205080204" pitchFamily="34" charset="-128"/>
              </a:defRPr>
            </a:lvl1pPr>
            <a:lvl2pPr marL="742950" indent="-285750">
              <a:spcBef>
                <a:spcPct val="20000"/>
              </a:spcBef>
              <a:buChar char="–"/>
              <a:defRPr sz="2800">
                <a:solidFill>
                  <a:schemeClr val="tx2"/>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chemeClr val="accent1"/>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000">
                <a:solidFill>
                  <a:schemeClr val="accent2"/>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000">
                <a:solidFill>
                  <a:schemeClr val="bg2"/>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2"/>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2"/>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2"/>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2"/>
                </a:solidFill>
                <a:latin typeface="Trebuchet MS" panose="020B0603020202020204" pitchFamily="34" charset="0"/>
                <a:ea typeface="ＭＳ Ｐゴシック" panose="020B0600070205080204" pitchFamily="34" charset="-128"/>
              </a:defRPr>
            </a:lvl9pPr>
          </a:lstStyle>
          <a:p>
            <a:pPr eaLnBrk="0" fontAlgn="base" hangingPunct="0">
              <a:lnSpc>
                <a:spcPts val="4289"/>
              </a:lnSpc>
              <a:spcBef>
                <a:spcPct val="0"/>
              </a:spcBef>
              <a:spcAft>
                <a:spcPct val="0"/>
              </a:spcAft>
              <a:buNone/>
            </a:pPr>
            <a:r>
              <a:rPr lang="en-US" altLang="en-US" sz="3730" dirty="0">
                <a:solidFill>
                  <a:schemeClr val="bg1"/>
                </a:solidFill>
                <a:latin typeface="Arial" panose="020B0604020202020204" pitchFamily="34" charset="0"/>
                <a:cs typeface="Arial" panose="020B0604020202020204" pitchFamily="34" charset="0"/>
              </a:rPr>
              <a:t>There is </a:t>
            </a:r>
            <a:r>
              <a:rPr lang="en-US" altLang="en-US" sz="4796" dirty="0">
                <a:solidFill>
                  <a:srgbClr val="FF9300"/>
                </a:solidFill>
                <a:latin typeface="Arial" panose="020B0604020202020204" pitchFamily="34" charset="0"/>
                <a:cs typeface="Arial" panose="020B0604020202020204" pitchFamily="34" charset="0"/>
              </a:rPr>
              <a:t>no human relationship </a:t>
            </a:r>
            <a:r>
              <a:rPr lang="en-US" altLang="en-US" sz="3730" dirty="0">
                <a:solidFill>
                  <a:schemeClr val="bg1"/>
                </a:solidFill>
                <a:latin typeface="Arial" panose="020B0604020202020204" pitchFamily="34" charset="0"/>
                <a:cs typeface="Arial" panose="020B0604020202020204" pitchFamily="34" charset="0"/>
              </a:rPr>
              <a:t>more </a:t>
            </a:r>
            <a:br>
              <a:rPr lang="en-US" altLang="en-US" sz="3730" dirty="0">
                <a:solidFill>
                  <a:schemeClr val="bg1"/>
                </a:solidFill>
                <a:latin typeface="Arial" panose="020B0604020202020204" pitchFamily="34" charset="0"/>
                <a:cs typeface="Arial" panose="020B0604020202020204" pitchFamily="34" charset="0"/>
              </a:rPr>
            </a:br>
            <a:r>
              <a:rPr lang="en-US" altLang="en-US" sz="3730" dirty="0">
                <a:solidFill>
                  <a:schemeClr val="bg1"/>
                </a:solidFill>
                <a:latin typeface="Arial" panose="020B0604020202020204" pitchFamily="34" charset="0"/>
                <a:cs typeface="Arial" panose="020B0604020202020204" pitchFamily="34" charset="0"/>
              </a:rPr>
              <a:t>         intimate than that of </a:t>
            </a:r>
            <a:r>
              <a:rPr lang="en-US" altLang="en-US" sz="4796" dirty="0">
                <a:solidFill>
                  <a:srgbClr val="FF9300"/>
                </a:solidFill>
                <a:latin typeface="Arial" panose="020B0604020202020204" pitchFamily="34" charset="0"/>
                <a:cs typeface="Arial" panose="020B0604020202020204" pitchFamily="34" charset="0"/>
              </a:rPr>
              <a:t>care-giver </a:t>
            </a:r>
            <a:br>
              <a:rPr lang="en-US" altLang="en-US" sz="4796" dirty="0">
                <a:solidFill>
                  <a:srgbClr val="FF9300"/>
                </a:solidFill>
                <a:latin typeface="Arial" panose="020B0604020202020204" pitchFamily="34" charset="0"/>
                <a:cs typeface="Arial" panose="020B0604020202020204" pitchFamily="34" charset="0"/>
              </a:rPr>
            </a:br>
            <a:r>
              <a:rPr lang="en-US" altLang="en-US" sz="4796" dirty="0">
                <a:solidFill>
                  <a:srgbClr val="FF9300"/>
                </a:solidFill>
                <a:latin typeface="Arial" panose="020B0604020202020204" pitchFamily="34" charset="0"/>
                <a:cs typeface="Arial" panose="020B0604020202020204" pitchFamily="34" charset="0"/>
              </a:rPr>
              <a:t>                      </a:t>
            </a:r>
            <a:r>
              <a:rPr lang="en-US" altLang="en-US" sz="3730" dirty="0">
                <a:solidFill>
                  <a:schemeClr val="bg1"/>
                </a:solidFill>
                <a:latin typeface="Arial" panose="020B0604020202020204" pitchFamily="34" charset="0"/>
                <a:cs typeface="Arial" panose="020B0604020202020204" pitchFamily="34" charset="0"/>
              </a:rPr>
              <a:t>and the </a:t>
            </a:r>
            <a:r>
              <a:rPr lang="en-US" altLang="en-US" sz="4796" dirty="0">
                <a:solidFill>
                  <a:srgbClr val="FF9300"/>
                </a:solidFill>
                <a:latin typeface="Arial" panose="020B0604020202020204" pitchFamily="34" charset="0"/>
                <a:cs typeface="Arial" panose="020B0604020202020204" pitchFamily="34" charset="0"/>
              </a:rPr>
              <a:t>care-receiver</a:t>
            </a:r>
          </a:p>
        </p:txBody>
      </p:sp>
    </p:spTree>
    <p:extLst>
      <p:ext uri="{BB962C8B-B14F-4D97-AF65-F5344CB8AC3E}">
        <p14:creationId xmlns:p14="http://schemas.microsoft.com/office/powerpoint/2010/main" val="1301303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p:txBody>
          <a:bodyPr>
            <a:normAutofit fontScale="92500" lnSpcReduction="10000"/>
          </a:bodyPr>
          <a:lstStyle/>
          <a:p>
            <a:pPr marL="0" indent="0">
              <a:buNone/>
            </a:pPr>
            <a:r>
              <a:rPr lang="en-US" sz="3200" b="1" dirty="0"/>
              <a:t>I often find myself taking action to help others in in our community </a:t>
            </a:r>
            <a:r>
              <a:rPr lang="en-US" sz="3200" dirty="0"/>
              <a:t>	</a:t>
            </a:r>
          </a:p>
          <a:p>
            <a:pPr marL="0" indent="0">
              <a:buNone/>
            </a:pPr>
            <a:endParaRPr lang="en-US" sz="3200" dirty="0"/>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1594517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B0D7-6F30-41B9-9C79-007722A49D0D}"/>
              </a:ext>
            </a:extLst>
          </p:cNvPr>
          <p:cNvSpPr>
            <a:spLocks noGrp="1"/>
          </p:cNvSpPr>
          <p:nvPr>
            <p:ph type="title"/>
          </p:nvPr>
        </p:nvSpPr>
        <p:spPr/>
        <p:txBody>
          <a:bodyPr/>
          <a:lstStyle/>
          <a:p>
            <a:pPr algn="ctr"/>
            <a:r>
              <a:rPr lang="en-US" b="1" dirty="0"/>
              <a:t>Polling Question</a:t>
            </a:r>
          </a:p>
        </p:txBody>
      </p:sp>
      <p:sp>
        <p:nvSpPr>
          <p:cNvPr id="3" name="Content Placeholder 2">
            <a:extLst>
              <a:ext uri="{FF2B5EF4-FFF2-40B4-BE49-F238E27FC236}">
                <a16:creationId xmlns:a16="http://schemas.microsoft.com/office/drawing/2014/main" id="{1E358722-E63A-4DAD-B9CF-7C801835F543}"/>
              </a:ext>
            </a:extLst>
          </p:cNvPr>
          <p:cNvSpPr>
            <a:spLocks noGrp="1"/>
          </p:cNvSpPr>
          <p:nvPr>
            <p:ph idx="1"/>
          </p:nvPr>
        </p:nvSpPr>
        <p:spPr>
          <a:xfrm>
            <a:off x="2780941" y="2133600"/>
            <a:ext cx="8915400" cy="3777622"/>
          </a:xfrm>
        </p:spPr>
        <p:txBody>
          <a:bodyPr>
            <a:normAutofit fontScale="92500" lnSpcReduction="20000"/>
          </a:bodyPr>
          <a:lstStyle/>
          <a:p>
            <a:pPr marL="0" indent="0">
              <a:buNone/>
            </a:pPr>
            <a:r>
              <a:rPr lang="en-US" sz="3200" b="1" dirty="0"/>
              <a:t>If I found out that caregiver’s in our community were suffering, I would very likely know what to do to comfort them.</a:t>
            </a:r>
          </a:p>
          <a:p>
            <a:pPr marL="0" indent="0">
              <a:buNone/>
            </a:pPr>
            <a:r>
              <a:rPr lang="en-US" sz="3200" b="1" dirty="0"/>
              <a:t> </a:t>
            </a:r>
            <a:r>
              <a:rPr lang="en-US" sz="3200" dirty="0"/>
              <a:t>	</a:t>
            </a:r>
          </a:p>
          <a:p>
            <a:pPr marL="0" indent="0">
              <a:buNone/>
            </a:pPr>
            <a:r>
              <a:rPr lang="en-US" sz="3200" dirty="0"/>
              <a:t>	1)  Never</a:t>
            </a:r>
          </a:p>
          <a:p>
            <a:pPr marL="0" indent="0">
              <a:buNone/>
            </a:pPr>
            <a:r>
              <a:rPr lang="en-US" sz="3200" dirty="0"/>
              <a:t>	2)  Sometimes</a:t>
            </a:r>
          </a:p>
          <a:p>
            <a:pPr marL="0" indent="0">
              <a:buNone/>
            </a:pPr>
            <a:r>
              <a:rPr lang="en-US" sz="3200" dirty="0"/>
              <a:t>	3)  Most of the time</a:t>
            </a:r>
          </a:p>
          <a:p>
            <a:pPr marL="0" indent="0">
              <a:buNone/>
            </a:pPr>
            <a:r>
              <a:rPr lang="en-US" sz="3200" dirty="0"/>
              <a:t>	4)  Always</a:t>
            </a:r>
          </a:p>
        </p:txBody>
      </p:sp>
    </p:spTree>
    <p:extLst>
      <p:ext uri="{BB962C8B-B14F-4D97-AF65-F5344CB8AC3E}">
        <p14:creationId xmlns:p14="http://schemas.microsoft.com/office/powerpoint/2010/main" val="2448416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593666" y="4783252"/>
            <a:ext cx="359231" cy="273844"/>
          </a:xfrm>
          <a:prstGeom prst="rect">
            <a:avLst/>
          </a:prstGeom>
        </p:spPr>
        <p:txBody>
          <a:bodyPr vert="horz" lIns="91440" tIns="45720" rIns="91440" bIns="45720" rtlCol="0" anchor="ctr"/>
          <a:lstStyle>
            <a:defPPr>
              <a:defRPr lang="en-US"/>
            </a:defPPr>
            <a:lvl1pPr marL="0" algn="r" defTabSz="457200" rtl="0" eaLnBrk="1" latinLnBrk="0" hangingPunct="1">
              <a:defRPr sz="600" kern="1200">
                <a:solidFill>
                  <a:schemeClr val="tx1">
                    <a:tint val="75000"/>
                  </a:schemeClr>
                </a:solidFill>
                <a:latin typeface="Arial Regular"/>
                <a:ea typeface="+mn-ea"/>
                <a:cs typeface="Arial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036">
              <a:defRPr/>
            </a:pPr>
            <a:fld id="{54637A5F-2DAE-B642-9933-0C0B9D2C0F12}" type="slidenum">
              <a:rPr lang="en-US" smtClean="0">
                <a:solidFill>
                  <a:srgbClr val="75787B">
                    <a:tint val="75000"/>
                  </a:srgbClr>
                </a:solidFill>
              </a:rPr>
              <a:pPr algn="r" defTabSz="609036">
                <a:defRPr/>
              </a:pPr>
              <a:t>62</a:t>
            </a:fld>
            <a:endParaRPr lang="en-US" sz="799" dirty="0">
              <a:solidFill>
                <a:srgbClr val="75787B">
                  <a:tint val="75000"/>
                </a:srgbClr>
              </a:solidFill>
              <a:latin typeface="Arial Regular"/>
            </a:endParaRPr>
          </a:p>
        </p:txBody>
      </p:sp>
      <p:sp>
        <p:nvSpPr>
          <p:cNvPr id="3" name="Content Placeholder 2"/>
          <p:cNvSpPr>
            <a:spLocks noGrp="1"/>
          </p:cNvSpPr>
          <p:nvPr>
            <p:ph sz="quarter" idx="4294967295"/>
          </p:nvPr>
        </p:nvSpPr>
        <p:spPr>
          <a:xfrm>
            <a:off x="6616278" y="780106"/>
            <a:ext cx="5232423" cy="5723933"/>
          </a:xfrm>
        </p:spPr>
        <p:txBody>
          <a:bodyPr>
            <a:normAutofit fontScale="92500" lnSpcReduction="10000"/>
          </a:bodyPr>
          <a:lstStyle/>
          <a:p>
            <a:pPr marL="0" indent="0">
              <a:buNone/>
            </a:pPr>
            <a:r>
              <a:rPr lang="en-US" sz="4300" dirty="0"/>
              <a:t>“You need to know and really, really, understand that your nurses and aides wield the power to make or break your business.”</a:t>
            </a:r>
          </a:p>
          <a:p>
            <a:pPr marL="0" indent="0">
              <a:buNone/>
            </a:pPr>
            <a:r>
              <a:rPr lang="en-US" sz="2000" i="1" dirty="0"/>
              <a:t>Judah </a:t>
            </a:r>
            <a:r>
              <a:rPr lang="en-US" sz="2000" i="1" dirty="0" err="1"/>
              <a:t>Gutwein</a:t>
            </a:r>
            <a:r>
              <a:rPr lang="en-US" sz="2000" i="1" dirty="0"/>
              <a:t>, LNHA, </a:t>
            </a:r>
          </a:p>
          <a:p>
            <a:pPr marL="0" indent="0">
              <a:buNone/>
            </a:pPr>
            <a:r>
              <a:rPr lang="en-US" sz="2000" i="1" dirty="0"/>
              <a:t>CEO of </a:t>
            </a:r>
            <a:r>
              <a:rPr lang="en-US" sz="2000" i="1" dirty="0">
                <a:hlinkClick r:id="rId3"/>
              </a:rPr>
              <a:t>Sky Care Media LLC</a:t>
            </a:r>
            <a:endParaRPr lang="en-US" sz="2000" dirty="0"/>
          </a:p>
        </p:txBody>
      </p:sp>
      <p:pic>
        <p:nvPicPr>
          <p:cNvPr id="1026" name="Picture 2" descr="Image result for nurses aids in nursing ho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76" y="1589728"/>
            <a:ext cx="5232423" cy="294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44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360A4A-E5E0-430A-B2B2-B645070EA262}"/>
              </a:ext>
            </a:extLst>
          </p:cNvPr>
          <p:cNvPicPr>
            <a:picLocks noChangeAspect="1"/>
          </p:cNvPicPr>
          <p:nvPr/>
        </p:nvPicPr>
        <p:blipFill>
          <a:blip r:embed="rId2"/>
          <a:stretch>
            <a:fillRect/>
          </a:stretch>
        </p:blipFill>
        <p:spPr>
          <a:xfrm>
            <a:off x="1691994" y="643467"/>
            <a:ext cx="8808011" cy="5571066"/>
          </a:xfrm>
          <a:prstGeom prst="rect">
            <a:avLst/>
          </a:prstGeom>
        </p:spPr>
      </p:pic>
    </p:spTree>
    <p:extLst>
      <p:ext uri="{BB962C8B-B14F-4D97-AF65-F5344CB8AC3E}">
        <p14:creationId xmlns:p14="http://schemas.microsoft.com/office/powerpoint/2010/main" val="3012028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BA95B-FE30-4107-B7EE-0C1FABC1635B}"/>
              </a:ext>
            </a:extLst>
          </p:cNvPr>
          <p:cNvSpPr>
            <a:spLocks noGrp="1"/>
          </p:cNvSpPr>
          <p:nvPr>
            <p:ph type="title"/>
          </p:nvPr>
        </p:nvSpPr>
        <p:spPr/>
        <p:txBody>
          <a:bodyPr>
            <a:normAutofit fontScale="90000"/>
          </a:bodyPr>
          <a:lstStyle/>
          <a:p>
            <a:r>
              <a:rPr lang="en-US" b="1"/>
              <a:t>Make Decisions with Your Head but Implement Them with Your Heart</a:t>
            </a:r>
            <a:br>
              <a:rPr lang="en-US" b="1"/>
            </a:br>
            <a:endParaRPr lang="en-US" dirty="0"/>
          </a:p>
        </p:txBody>
      </p:sp>
      <p:sp>
        <p:nvSpPr>
          <p:cNvPr id="3" name="Content Placeholder 2">
            <a:extLst>
              <a:ext uri="{FF2B5EF4-FFF2-40B4-BE49-F238E27FC236}">
                <a16:creationId xmlns:a16="http://schemas.microsoft.com/office/drawing/2014/main" id="{E4B1A69B-ECE8-4752-9806-F2556063992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61CA5C0-D91C-47FA-9974-403E1040B1C5}"/>
              </a:ext>
            </a:extLst>
          </p:cNvPr>
          <p:cNvPicPr>
            <a:picLocks noChangeAspect="1"/>
          </p:cNvPicPr>
          <p:nvPr/>
        </p:nvPicPr>
        <p:blipFill>
          <a:blip r:embed="rId2"/>
          <a:stretch>
            <a:fillRect/>
          </a:stretch>
        </p:blipFill>
        <p:spPr>
          <a:xfrm>
            <a:off x="1656034" y="1905000"/>
            <a:ext cx="10005024" cy="4775125"/>
          </a:xfrm>
          <a:prstGeom prst="rect">
            <a:avLst/>
          </a:prstGeom>
        </p:spPr>
      </p:pic>
    </p:spTree>
    <p:extLst>
      <p:ext uri="{BB962C8B-B14F-4D97-AF65-F5344CB8AC3E}">
        <p14:creationId xmlns:p14="http://schemas.microsoft.com/office/powerpoint/2010/main" val="1764210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097705" y="1621659"/>
            <a:ext cx="9370053" cy="4502698"/>
          </a:xfrm>
        </p:spPr>
        <p:txBody>
          <a:bodyPr>
            <a:normAutofit fontScale="70000" lnSpcReduction="20000"/>
          </a:bodyPr>
          <a:lstStyle/>
          <a:p>
            <a:r>
              <a:rPr lang="en-US" dirty="0"/>
              <a:t>A new </a:t>
            </a:r>
            <a:r>
              <a:rPr lang="en-US" dirty="0">
                <a:hlinkClick r:id="rId2"/>
              </a:rPr>
              <a:t>study</a:t>
            </a:r>
            <a:r>
              <a:rPr lang="en-US" dirty="0"/>
              <a:t>, just published online by </a:t>
            </a:r>
            <a:r>
              <a:rPr lang="en-US" i="1" dirty="0"/>
              <a:t>Psychological Science</a:t>
            </a:r>
            <a:r>
              <a:rPr lang="en-US" dirty="0"/>
              <a:t>, shows that training adults in a loving-kindness-style “compassion meditation” actually makes them significantly more altruistic toward others</a:t>
            </a:r>
          </a:p>
          <a:p>
            <a:r>
              <a:rPr lang="en-US" dirty="0"/>
              <a:t>Meditation gives people a heightened awareness of their surroundings and enhances our ability to take the perspective of other people</a:t>
            </a:r>
          </a:p>
        </p:txBody>
      </p:sp>
      <p:sp>
        <p:nvSpPr>
          <p:cNvPr id="5" name="Text Placeholder 4"/>
          <p:cNvSpPr>
            <a:spLocks noGrp="1"/>
          </p:cNvSpPr>
          <p:nvPr>
            <p:ph type="body" sz="quarter" idx="12"/>
          </p:nvPr>
        </p:nvSpPr>
        <p:spPr>
          <a:xfrm>
            <a:off x="304800" y="278595"/>
            <a:ext cx="11582400" cy="1218072"/>
          </a:xfrm>
        </p:spPr>
        <p:txBody>
          <a:bodyPr/>
          <a:lstStyle/>
          <a:p>
            <a:pPr algn="ctr"/>
            <a:r>
              <a:rPr lang="en-US" b="1" dirty="0"/>
              <a:t>Training in Compassion</a:t>
            </a:r>
          </a:p>
        </p:txBody>
      </p:sp>
      <p:sp>
        <p:nvSpPr>
          <p:cNvPr id="2" name="TextBox 1">
            <a:extLst>
              <a:ext uri="{FF2B5EF4-FFF2-40B4-BE49-F238E27FC236}">
                <a16:creationId xmlns:a16="http://schemas.microsoft.com/office/drawing/2014/main" id="{36EB5325-B27E-4AA8-B739-66F724C42643}"/>
              </a:ext>
            </a:extLst>
          </p:cNvPr>
          <p:cNvSpPr txBox="1"/>
          <p:nvPr/>
        </p:nvSpPr>
        <p:spPr>
          <a:xfrm>
            <a:off x="0" y="0"/>
            <a:ext cx="12192000" cy="369332"/>
          </a:xfrm>
          <a:prstGeom prst="rect">
            <a:avLst/>
          </a:prstGeom>
          <a:solidFill>
            <a:schemeClr val="bg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3832551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375971" y="1345039"/>
            <a:ext cx="9440058" cy="4502698"/>
          </a:xfrm>
        </p:spPr>
        <p:txBody>
          <a:bodyPr>
            <a:normAutofit fontScale="92500" lnSpcReduction="10000"/>
          </a:bodyPr>
          <a:lstStyle/>
          <a:p>
            <a:pPr marL="0" indent="0">
              <a:buNone/>
            </a:pPr>
            <a:r>
              <a:rPr lang="en-US" dirty="0"/>
              <a:t>The compassion meditation gently instructed the participants to extend feelings of compassion toward different people, including themselves, a loved one, a casual acquaintance, and someone with whom they’d had difficulty</a:t>
            </a:r>
          </a:p>
        </p:txBody>
      </p:sp>
      <p:sp>
        <p:nvSpPr>
          <p:cNvPr id="5" name="Text Placeholder 4"/>
          <p:cNvSpPr>
            <a:spLocks noGrp="1"/>
          </p:cNvSpPr>
          <p:nvPr>
            <p:ph type="body" sz="quarter" idx="12"/>
          </p:nvPr>
        </p:nvSpPr>
        <p:spPr>
          <a:xfrm>
            <a:off x="304800" y="467250"/>
            <a:ext cx="11582400" cy="1218072"/>
          </a:xfrm>
        </p:spPr>
        <p:txBody>
          <a:bodyPr/>
          <a:lstStyle/>
          <a:p>
            <a:pPr algn="ctr"/>
            <a:r>
              <a:rPr lang="en-US" b="1" dirty="0"/>
              <a:t>How Meditation Works</a:t>
            </a:r>
          </a:p>
        </p:txBody>
      </p:sp>
      <p:sp>
        <p:nvSpPr>
          <p:cNvPr id="2" name="TextBox 1">
            <a:extLst>
              <a:ext uri="{FF2B5EF4-FFF2-40B4-BE49-F238E27FC236}">
                <a16:creationId xmlns:a16="http://schemas.microsoft.com/office/drawing/2014/main" id="{5EC61981-0737-4428-91C6-B0016F5141A2}"/>
              </a:ext>
            </a:extLst>
          </p:cNvPr>
          <p:cNvSpPr txBox="1"/>
          <p:nvPr/>
        </p:nvSpPr>
        <p:spPr>
          <a:xfrm>
            <a:off x="0" y="0"/>
            <a:ext cx="12192000" cy="369332"/>
          </a:xfrm>
          <a:prstGeom prst="rect">
            <a:avLst/>
          </a:prstGeom>
          <a:solidFill>
            <a:schemeClr val="bg1">
              <a:lumMod val="75000"/>
            </a:schemeClr>
          </a:solidFill>
        </p:spPr>
        <p:txBody>
          <a:bodyPr wrap="square" rtlCol="0">
            <a:spAutoFit/>
          </a:bodyPr>
          <a:lstStyle/>
          <a:p>
            <a:endParaRPr lang="en-US" dirty="0"/>
          </a:p>
        </p:txBody>
      </p:sp>
      <p:sp>
        <p:nvSpPr>
          <p:cNvPr id="3" name="Rectangle 2">
            <a:extLst>
              <a:ext uri="{FF2B5EF4-FFF2-40B4-BE49-F238E27FC236}">
                <a16:creationId xmlns:a16="http://schemas.microsoft.com/office/drawing/2014/main" id="{5A1EA699-854D-4D53-BB7B-FFAF2DEDDFB9}"/>
              </a:ext>
            </a:extLst>
          </p:cNvPr>
          <p:cNvSpPr/>
          <p:nvPr/>
        </p:nvSpPr>
        <p:spPr>
          <a:xfrm>
            <a:off x="884903" y="5847737"/>
            <a:ext cx="11164529" cy="523220"/>
          </a:xfrm>
          <a:prstGeom prst="rect">
            <a:avLst/>
          </a:prstGeom>
        </p:spPr>
        <p:txBody>
          <a:bodyPr wrap="square">
            <a:spAutoFit/>
          </a:bodyPr>
          <a:lstStyle/>
          <a:p>
            <a:r>
              <a:rPr lang="en-US" sz="2800" dirty="0"/>
              <a:t>https://ggia.berkeley.edu/practice/loving_kindness_meditation</a:t>
            </a:r>
          </a:p>
        </p:txBody>
      </p:sp>
    </p:spTree>
    <p:extLst>
      <p:ext uri="{BB962C8B-B14F-4D97-AF65-F5344CB8AC3E}">
        <p14:creationId xmlns:p14="http://schemas.microsoft.com/office/powerpoint/2010/main" val="734732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39" y="3172"/>
            <a:ext cx="12180722" cy="7107198"/>
          </a:xfrm>
          <a:prstGeom prst="rect">
            <a:avLst/>
          </a:prstGeom>
        </p:spPr>
      </p:pic>
      <p:sp>
        <p:nvSpPr>
          <p:cNvPr id="2" name="Rectangle 1">
            <a:extLst>
              <a:ext uri="{FF2B5EF4-FFF2-40B4-BE49-F238E27FC236}">
                <a16:creationId xmlns:a16="http://schemas.microsoft.com/office/drawing/2014/main" id="{27835CEE-3AAB-4518-AC4D-36A965BF32F8}"/>
              </a:ext>
            </a:extLst>
          </p:cNvPr>
          <p:cNvSpPr/>
          <p:nvPr/>
        </p:nvSpPr>
        <p:spPr>
          <a:xfrm>
            <a:off x="1312606" y="268380"/>
            <a:ext cx="10279626" cy="369332"/>
          </a:xfrm>
          <a:prstGeom prst="rect">
            <a:avLst/>
          </a:prstGeom>
        </p:spPr>
        <p:txBody>
          <a:bodyPr wrap="square">
            <a:spAutoFit/>
          </a:bodyPr>
          <a:lstStyle/>
          <a:p>
            <a:r>
              <a:rPr lang="en-US" b="1" dirty="0"/>
              <a:t>https://self-compassion.org/wp-content/uploads/2015/12/self-compassion.break_.mp3</a:t>
            </a:r>
          </a:p>
        </p:txBody>
      </p:sp>
    </p:spTree>
    <p:extLst>
      <p:ext uri="{BB962C8B-B14F-4D97-AF65-F5344CB8AC3E}">
        <p14:creationId xmlns:p14="http://schemas.microsoft.com/office/powerpoint/2010/main" val="2850179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310A-97AC-4910-9932-52D34F74DC95}"/>
              </a:ext>
            </a:extLst>
          </p:cNvPr>
          <p:cNvSpPr>
            <a:spLocks noGrp="1"/>
          </p:cNvSpPr>
          <p:nvPr>
            <p:ph type="title"/>
          </p:nvPr>
        </p:nvSpPr>
        <p:spPr>
          <a:xfrm>
            <a:off x="1843417" y="308067"/>
            <a:ext cx="8911687" cy="1280890"/>
          </a:xfrm>
        </p:spPr>
        <p:txBody>
          <a:bodyPr/>
          <a:lstStyle/>
          <a:p>
            <a:pPr algn="ctr"/>
            <a:r>
              <a:rPr lang="en-US" b="1" dirty="0"/>
              <a:t>In Conclusion</a:t>
            </a:r>
          </a:p>
        </p:txBody>
      </p:sp>
      <p:sp>
        <p:nvSpPr>
          <p:cNvPr id="3" name="Content Placeholder 2">
            <a:extLst>
              <a:ext uri="{FF2B5EF4-FFF2-40B4-BE49-F238E27FC236}">
                <a16:creationId xmlns:a16="http://schemas.microsoft.com/office/drawing/2014/main" id="{C96DA16C-718E-4CAF-9CFA-052FD2F94869}"/>
              </a:ext>
            </a:extLst>
          </p:cNvPr>
          <p:cNvSpPr>
            <a:spLocks noGrp="1"/>
          </p:cNvSpPr>
          <p:nvPr>
            <p:ph idx="1"/>
          </p:nvPr>
        </p:nvSpPr>
        <p:spPr>
          <a:xfrm>
            <a:off x="1633928" y="1349115"/>
            <a:ext cx="9870684" cy="5396459"/>
          </a:xfrm>
        </p:spPr>
        <p:txBody>
          <a:bodyPr>
            <a:normAutofit lnSpcReduction="10000"/>
          </a:bodyPr>
          <a:lstStyle/>
          <a:p>
            <a:r>
              <a:rPr lang="en-US" sz="2400" dirty="0"/>
              <a:t>Here is the link to the meditation helping you to be compassionate with yourself:</a:t>
            </a:r>
          </a:p>
          <a:p>
            <a:pPr lvl="1"/>
            <a:r>
              <a:rPr lang="en-US" sz="2000" b="1" dirty="0"/>
              <a:t>https://self-compassion.org/wp-content/uploads/2015/12/self-compassion.break_.mp3</a:t>
            </a:r>
          </a:p>
          <a:p>
            <a:r>
              <a:rPr lang="en-US" sz="2400" dirty="0"/>
              <a:t>The residents in your communities and their families, more than anything, want compassionate caregivers.</a:t>
            </a:r>
          </a:p>
          <a:p>
            <a:r>
              <a:rPr lang="en-US" sz="2400" dirty="0"/>
              <a:t>Your caregivers, more than anything (pay, benefits </a:t>
            </a:r>
            <a:r>
              <a:rPr lang="en-US" sz="2400" dirty="0" err="1"/>
              <a:t>etc</a:t>
            </a:r>
            <a:r>
              <a:rPr lang="en-US" sz="2400" dirty="0"/>
              <a:t>), want management to show they care for the caregivers.</a:t>
            </a:r>
          </a:p>
          <a:p>
            <a:r>
              <a:rPr lang="en-US" sz="2400" dirty="0"/>
              <a:t>Creating a culture of compassion in your community is the greatest thing you can do to decrease turnover, increase employee and satisfaction, and improve quality within your community. </a:t>
            </a:r>
          </a:p>
          <a:p>
            <a:r>
              <a:rPr lang="en-US" sz="2400" dirty="0"/>
              <a:t>As nurse leaders, be committed to  </a:t>
            </a:r>
            <a:r>
              <a:rPr lang="en-US" sz="2400" b="1" dirty="0"/>
              <a:t>The Art of Compassionate Management.</a:t>
            </a:r>
          </a:p>
          <a:p>
            <a:endParaRPr lang="en-US" sz="2400" dirty="0"/>
          </a:p>
          <a:p>
            <a:endParaRPr lang="en-US" sz="2400" dirty="0"/>
          </a:p>
          <a:p>
            <a:pPr lvl="1"/>
            <a:endParaRPr lang="en-US" sz="2000" dirty="0"/>
          </a:p>
        </p:txBody>
      </p:sp>
    </p:spTree>
    <p:extLst>
      <p:ext uri="{BB962C8B-B14F-4D97-AF65-F5344CB8AC3E}">
        <p14:creationId xmlns:p14="http://schemas.microsoft.com/office/powerpoint/2010/main" val="275816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nur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832" y="1470947"/>
            <a:ext cx="304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4" y="2281239"/>
            <a:ext cx="4532311"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p:cNvSpPr>
            <a:spLocks noGrp="1"/>
          </p:cNvSpPr>
          <p:nvPr>
            <p:ph type="title" idx="4294967295"/>
          </p:nvPr>
        </p:nvSpPr>
        <p:spPr>
          <a:xfrm>
            <a:off x="1252789" y="246196"/>
            <a:ext cx="11449878" cy="1137713"/>
          </a:xfrm>
        </p:spPr>
        <p:txBody>
          <a:bodyPr>
            <a:normAutofit fontScale="90000"/>
          </a:bodyPr>
          <a:lstStyle/>
          <a:p>
            <a:pPr algn="ctr"/>
            <a:r>
              <a:rPr lang="en-US" altLang="en-US" sz="3730" b="1" dirty="0"/>
              <a:t>Which one is indicative of </a:t>
            </a:r>
            <a:br>
              <a:rPr lang="en-US" altLang="en-US" sz="3730" b="1" dirty="0"/>
            </a:br>
            <a:r>
              <a:rPr lang="en-US" altLang="en-US" sz="3730" b="1" dirty="0"/>
              <a:t>your nursing staff in 2021?</a:t>
            </a:r>
          </a:p>
        </p:txBody>
      </p:sp>
      <p:sp>
        <p:nvSpPr>
          <p:cNvPr id="2" name="TextBox 1">
            <a:extLst>
              <a:ext uri="{FF2B5EF4-FFF2-40B4-BE49-F238E27FC236}">
                <a16:creationId xmlns:a16="http://schemas.microsoft.com/office/drawing/2014/main" id="{6243A12B-4347-4D36-90C9-624BF0EEB846}"/>
              </a:ext>
            </a:extLst>
          </p:cNvPr>
          <p:cNvSpPr txBox="1"/>
          <p:nvPr/>
        </p:nvSpPr>
        <p:spPr>
          <a:xfrm>
            <a:off x="206082" y="6259967"/>
            <a:ext cx="801768" cy="461345"/>
          </a:xfrm>
          <a:prstGeom prst="rect">
            <a:avLst/>
          </a:prstGeom>
          <a:solidFill>
            <a:schemeClr val="bg1"/>
          </a:solidFill>
        </p:spPr>
        <p:txBody>
          <a:bodyPr wrap="square" rtlCol="0">
            <a:spAutoFit/>
          </a:bodyPr>
          <a:lstStyle/>
          <a:p>
            <a:endParaRPr lang="en-US" sz="2398" dirty="0"/>
          </a:p>
        </p:txBody>
      </p:sp>
    </p:spTree>
    <p:extLst>
      <p:ext uri="{BB962C8B-B14F-4D97-AF65-F5344CB8AC3E}">
        <p14:creationId xmlns:p14="http://schemas.microsoft.com/office/powerpoint/2010/main" val="428322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8975F1-1959-48EC-B489-6CD1F062863B}"/>
              </a:ext>
            </a:extLst>
          </p:cNvPr>
          <p:cNvSpPr>
            <a:spLocks noGrp="1"/>
          </p:cNvSpPr>
          <p:nvPr>
            <p:ph type="title"/>
          </p:nvPr>
        </p:nvSpPr>
        <p:spPr>
          <a:xfrm>
            <a:off x="2401196" y="225903"/>
            <a:ext cx="8911687" cy="1280890"/>
          </a:xfrm>
        </p:spPr>
        <p:txBody>
          <a:bodyPr>
            <a:normAutofit/>
          </a:bodyPr>
          <a:lstStyle/>
          <a:p>
            <a:pPr algn="ctr"/>
            <a:r>
              <a:rPr lang="en-US" sz="4000" b="1" dirty="0"/>
              <a:t>The Challenges You Face Today</a:t>
            </a:r>
          </a:p>
        </p:txBody>
      </p:sp>
      <p:sp>
        <p:nvSpPr>
          <p:cNvPr id="6" name="Content Placeholder 5">
            <a:extLst>
              <a:ext uri="{FF2B5EF4-FFF2-40B4-BE49-F238E27FC236}">
                <a16:creationId xmlns:a16="http://schemas.microsoft.com/office/drawing/2014/main" id="{782B73A9-121E-42C0-A048-548E06503741}"/>
              </a:ext>
            </a:extLst>
          </p:cNvPr>
          <p:cNvSpPr>
            <a:spLocks noGrp="1"/>
          </p:cNvSpPr>
          <p:nvPr>
            <p:ph idx="1"/>
          </p:nvPr>
        </p:nvSpPr>
        <p:spPr>
          <a:xfrm>
            <a:off x="2574464" y="1506793"/>
            <a:ext cx="8915400" cy="4724400"/>
          </a:xfrm>
        </p:spPr>
        <p:txBody>
          <a:bodyPr>
            <a:normAutofit fontScale="62500" lnSpcReduction="20000"/>
          </a:bodyPr>
          <a:lstStyle/>
          <a:p>
            <a:r>
              <a:rPr lang="en-US" sz="5100" dirty="0"/>
              <a:t>COVID 19</a:t>
            </a:r>
          </a:p>
          <a:p>
            <a:r>
              <a:rPr lang="en-US" sz="5100" dirty="0"/>
              <a:t>Testing and equipment</a:t>
            </a:r>
          </a:p>
          <a:p>
            <a:r>
              <a:rPr lang="en-US" sz="5100" dirty="0"/>
              <a:t>Staffing</a:t>
            </a:r>
          </a:p>
          <a:p>
            <a:r>
              <a:rPr lang="en-US" sz="5100" dirty="0"/>
              <a:t>Occupancy</a:t>
            </a:r>
          </a:p>
          <a:p>
            <a:r>
              <a:rPr lang="en-US" sz="5100" dirty="0"/>
              <a:t>Perceptions</a:t>
            </a:r>
          </a:p>
          <a:p>
            <a:r>
              <a:rPr lang="en-US" sz="5100" dirty="0"/>
              <a:t>Funding</a:t>
            </a:r>
          </a:p>
          <a:p>
            <a:r>
              <a:rPr lang="en-US" sz="5100" dirty="0"/>
              <a:t>Exhaustion</a:t>
            </a:r>
          </a:p>
          <a:p>
            <a:r>
              <a:rPr lang="en-US" sz="5100" dirty="0"/>
              <a:t>Burnout</a:t>
            </a:r>
          </a:p>
          <a:p>
            <a:r>
              <a:rPr lang="en-US" sz="5100" dirty="0"/>
              <a:t>Time</a:t>
            </a:r>
          </a:p>
          <a:p>
            <a:endParaRPr lang="en-US" sz="2800" dirty="0"/>
          </a:p>
        </p:txBody>
      </p:sp>
    </p:spTree>
    <p:extLst>
      <p:ext uri="{BB962C8B-B14F-4D97-AF65-F5344CB8AC3E}">
        <p14:creationId xmlns:p14="http://schemas.microsoft.com/office/powerpoint/2010/main" val="24770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0" y="233363"/>
            <a:ext cx="11582400" cy="5724525"/>
          </a:xfrm>
        </p:spPr>
        <p:txBody>
          <a:bodyPr/>
          <a:lstStyle/>
          <a:p>
            <a:endParaRPr lang="en-US" dirty="0"/>
          </a:p>
          <a:p>
            <a:endParaRPr lang="en-US" dirty="0"/>
          </a:p>
        </p:txBody>
      </p:sp>
      <p:pic>
        <p:nvPicPr>
          <p:cNvPr id="6" name="Picture 5"/>
          <p:cNvPicPr>
            <a:picLocks noChangeAspect="1"/>
          </p:cNvPicPr>
          <p:nvPr/>
        </p:nvPicPr>
        <p:blipFill>
          <a:blip r:embed="rId2"/>
          <a:stretch>
            <a:fillRect/>
          </a:stretch>
        </p:blipFill>
        <p:spPr>
          <a:xfrm>
            <a:off x="677030" y="1873717"/>
            <a:ext cx="11241791" cy="4415512"/>
          </a:xfrm>
          <a:prstGeom prst="rect">
            <a:avLst/>
          </a:prstGeom>
        </p:spPr>
      </p:pic>
      <p:sp>
        <p:nvSpPr>
          <p:cNvPr id="3" name="TextBox 2">
            <a:extLst>
              <a:ext uri="{FF2B5EF4-FFF2-40B4-BE49-F238E27FC236}">
                <a16:creationId xmlns:a16="http://schemas.microsoft.com/office/drawing/2014/main" id="{D4110EC0-DCC6-489B-BF8A-42F7F52444EE}"/>
              </a:ext>
            </a:extLst>
          </p:cNvPr>
          <p:cNvSpPr txBox="1"/>
          <p:nvPr/>
        </p:nvSpPr>
        <p:spPr>
          <a:xfrm>
            <a:off x="1563329" y="233363"/>
            <a:ext cx="10288062" cy="646331"/>
          </a:xfrm>
          <a:prstGeom prst="rect">
            <a:avLst/>
          </a:prstGeom>
          <a:noFill/>
        </p:spPr>
        <p:txBody>
          <a:bodyPr wrap="square" rtlCol="0">
            <a:spAutoFit/>
          </a:bodyPr>
          <a:lstStyle/>
          <a:p>
            <a:r>
              <a:rPr lang="en-US" sz="3600" dirty="0">
                <a:hlinkClick r:id="rId3">
                  <a:extLst>
                    <a:ext uri="{A12FA001-AC4F-418D-AE19-62706E023703}">
                      <ahyp:hlinkClr xmlns:ahyp="http://schemas.microsoft.com/office/drawing/2018/hyperlinkcolor" val="tx"/>
                    </a:ext>
                  </a:extLst>
                </a:hlinkClick>
              </a:rPr>
              <a:t>https://greatergood.berkeley.edu/quizzes</a:t>
            </a:r>
            <a:endParaRPr lang="en-US" sz="3600" dirty="0"/>
          </a:p>
        </p:txBody>
      </p:sp>
    </p:spTree>
    <p:extLst>
      <p:ext uri="{BB962C8B-B14F-4D97-AF65-F5344CB8AC3E}">
        <p14:creationId xmlns:p14="http://schemas.microsoft.com/office/powerpoint/2010/main" val="374675669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14237</TotalTime>
  <Words>2987</Words>
  <Application>Microsoft Office PowerPoint</Application>
  <PresentationFormat>Widescreen</PresentationFormat>
  <Paragraphs>409</Paragraphs>
  <Slides>68</Slides>
  <Notes>7</Notes>
  <HiddenSlides>13</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AppleSymbols</vt:lpstr>
      <vt:lpstr>Arial</vt:lpstr>
      <vt:lpstr>Arial Regular</vt:lpstr>
      <vt:lpstr>Calibri</vt:lpstr>
      <vt:lpstr>Century Gothic</vt:lpstr>
      <vt:lpstr>Georgia</vt:lpstr>
      <vt:lpstr>Goudy Old Style</vt:lpstr>
      <vt:lpstr>HiraMinProN-W3</vt:lpstr>
      <vt:lpstr>LucidaGrande</vt:lpstr>
      <vt:lpstr>Trebuchet MS</vt:lpstr>
      <vt:lpstr>Wingdings 3</vt:lpstr>
      <vt:lpstr>Wisp</vt:lpstr>
      <vt:lpstr>The Art of  Compassionate Leadership</vt:lpstr>
      <vt:lpstr>Overview</vt:lpstr>
      <vt:lpstr>Healthcare is more than a service enterprise it is a peoples’ enterprise. </vt:lpstr>
      <vt:lpstr>Healthcare is a relational art. Compassion is at its core.</vt:lpstr>
      <vt:lpstr>What Would Florence Say?</vt:lpstr>
      <vt:lpstr>PowerPoint Presentation</vt:lpstr>
      <vt:lpstr>Which one is indicative of  your nursing staff in 2021?</vt:lpstr>
      <vt:lpstr>The Challenges You Face Today</vt:lpstr>
      <vt:lpstr>PowerPoint Presentation</vt:lpstr>
      <vt:lpstr>Polling Questions</vt:lpstr>
      <vt:lpstr>PowerPoint Presentation</vt:lpstr>
      <vt:lpstr>PowerPoint Presentation</vt:lpstr>
      <vt:lpstr>PowerPoint Presentation</vt:lpstr>
      <vt:lpstr>PowerPoint Presentation</vt:lpstr>
      <vt:lpstr>PowerPoint Presentation</vt:lpstr>
      <vt:lpstr>PowerPoint Presentation</vt:lpstr>
      <vt:lpstr>Leaders Create  Compassionate Cultures</vt:lpstr>
      <vt:lpstr>PowerPoint Presentation</vt:lpstr>
      <vt:lpstr>PowerPoint Presentation</vt:lpstr>
      <vt:lpstr>PowerPoint Presentation</vt:lpstr>
      <vt:lpstr>PowerPoint Presentation</vt:lpstr>
      <vt:lpstr>While some industries favor a more rigid corporate structure, it's been argued that showing compassion in the workplace  increases employee retention, decreases stress, and even improves health</vt:lpstr>
      <vt:lpstr>Creating a Compassionate Culture at Work</vt:lpstr>
      <vt:lpstr>So, What is Compassion?</vt:lpstr>
      <vt:lpstr>PowerPoint Presentation</vt:lpstr>
      <vt:lpstr>PowerPoint Presentation</vt:lpstr>
      <vt:lpstr>PowerPoint Presentation</vt:lpstr>
      <vt:lpstr>The Anatomy of Empathy</vt:lpstr>
      <vt:lpstr>PowerPoint Presentation</vt:lpstr>
      <vt:lpstr>PowerPoint Presentation</vt:lpstr>
      <vt:lpstr>PowerPoint Presentation</vt:lpstr>
      <vt:lpstr>PowerPoint Presentation</vt:lpstr>
      <vt:lpstr>PowerPoint Presentation</vt:lpstr>
      <vt:lpstr>Compassion: Its Profound Impact on Health</vt:lpstr>
      <vt:lpstr>PowerPoint Presentation</vt:lpstr>
      <vt:lpstr>An Important Discovery from  Graduate School of Stanford Business Case M345</vt:lpstr>
      <vt:lpstr>Top Drivers for Recommendation to Others </vt:lpstr>
      <vt:lpstr>Top Drivers for Recommendation to Others</vt:lpstr>
      <vt:lpstr>It’s all about compassion</vt:lpstr>
      <vt:lpstr>Person-centered care</vt:lpstr>
      <vt:lpstr>Who is that Person in Person-Centered Care?</vt:lpstr>
      <vt:lpstr>5 Primal Yearnings Define Us as Persons</vt:lpstr>
      <vt:lpstr>The art of compassionate management </vt:lpstr>
      <vt:lpstr>What do caregivers desire…..</vt:lpstr>
      <vt:lpstr>Top Drivers for Employees  Recommendation to Others</vt:lpstr>
      <vt:lpstr>Three Levels of Compassion</vt:lpstr>
      <vt:lpstr>Three Levels of Compassion</vt:lpstr>
      <vt:lpstr>Everyone is a Patient, Everyone is a Healer </vt:lpstr>
      <vt:lpstr>Awakening Compassion in our work lives</vt:lpstr>
      <vt:lpstr>Noticing: The Portal to Awakening Compassion</vt:lpstr>
      <vt:lpstr>Polling Question</vt:lpstr>
      <vt:lpstr>Polling Question</vt:lpstr>
      <vt:lpstr>Interpreting: The Key to Responding with Compassion</vt:lpstr>
      <vt:lpstr>Polling Question</vt:lpstr>
      <vt:lpstr>Polling Question</vt:lpstr>
      <vt:lpstr>Feeling:  The Bridge to Compassionate Action</vt:lpstr>
      <vt:lpstr>Polling Question</vt:lpstr>
      <vt:lpstr>Polling Question</vt:lpstr>
      <vt:lpstr>Acting:  The moves that alleviate suffering at work</vt:lpstr>
      <vt:lpstr>Polling Question</vt:lpstr>
      <vt:lpstr>Polling Question</vt:lpstr>
      <vt:lpstr>PowerPoint Presentation</vt:lpstr>
      <vt:lpstr>PowerPoint Presentation</vt:lpstr>
      <vt:lpstr>Make Decisions with Your Head but Implement Them with Your Heart </vt:lpstr>
      <vt:lpstr>PowerPoint Presentation</vt:lpstr>
      <vt:lpstr>PowerPoint Presentation</vt:lpstr>
      <vt:lpstr>PowerPoint Presentation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Nurses:  The Real Leaders of Care.</dc:title>
  <dc:creator>mtellisn@gmail.com</dc:creator>
  <cp:lastModifiedBy>Robyn Williams</cp:lastModifiedBy>
  <cp:revision>20</cp:revision>
  <dcterms:created xsi:type="dcterms:W3CDTF">2020-10-03T21:24:49Z</dcterms:created>
  <dcterms:modified xsi:type="dcterms:W3CDTF">2021-04-13T17:59:14Z</dcterms:modified>
</cp:coreProperties>
</file>