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7" r:id="rId1"/>
    <p:sldMasterId id="2147483791" r:id="rId2"/>
  </p:sldMasterIdLst>
  <p:notesMasterIdLst>
    <p:notesMasterId r:id="rId5"/>
  </p:notesMasterIdLst>
  <p:handoutMasterIdLst>
    <p:handoutMasterId r:id="rId6"/>
  </p:handoutMasterIdLst>
  <p:sldIdLst>
    <p:sldId id="411" r:id="rId3"/>
    <p:sldId id="415" r:id="rId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yn Williams" initials="RW" lastIdx="37" clrIdx="0">
    <p:extLst>
      <p:ext uri="{19B8F6BF-5375-455C-9EA6-DF929625EA0E}">
        <p15:presenceInfo xmlns:p15="http://schemas.microsoft.com/office/powerpoint/2012/main" userId="S::rcarmen@pbenet.com::1ffa2aa5-5a4c-4db9-9888-a90d43615e63" providerId="AD"/>
      </p:ext>
    </p:extLst>
  </p:cmAuthor>
  <p:cmAuthor id="2" name="Ann Hertzfeld" initials="AH" lastIdx="3" clrIdx="1">
    <p:extLst>
      <p:ext uri="{19B8F6BF-5375-455C-9EA6-DF929625EA0E}">
        <p15:presenceInfo xmlns:p15="http://schemas.microsoft.com/office/powerpoint/2012/main" userId="S::ahertzfeld@pbenet.com::00879d01-198d-40e8-a607-2c3615df79c4" providerId="AD"/>
      </p:ext>
    </p:extLst>
  </p:cmAuthor>
  <p:cmAuthor id="3" name="Melissa Ellerbrock" initials="ME" lastIdx="17" clrIdx="2">
    <p:extLst>
      <p:ext uri="{19B8F6BF-5375-455C-9EA6-DF929625EA0E}">
        <p15:presenceInfo xmlns:p15="http://schemas.microsoft.com/office/powerpoint/2012/main" userId="S::mellerbrock@pbenet.com::d8208283-1892-44e9-aee6-ca27bb5191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3333"/>
    <a:srgbClr val="C23C32"/>
    <a:srgbClr val="FF8217"/>
    <a:srgbClr val="9B2D1F"/>
    <a:srgbClr val="C1C8C2"/>
    <a:srgbClr val="CCC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37"/>
    <p:restoredTop sz="94063" autoAdjust="0"/>
  </p:normalViewPr>
  <p:slideViewPr>
    <p:cSldViewPr snapToGrid="0">
      <p:cViewPr varScale="1">
        <p:scale>
          <a:sx n="110" d="100"/>
          <a:sy n="110" d="100"/>
        </p:scale>
        <p:origin x="1194" y="7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8CC616-FA54-4834-A8E9-12971F597CF0}" type="datetimeFigureOut">
              <a:rPr lang="en-US" smtClean="0"/>
              <a:t>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© 4/8/2019 Hertzfeld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933E98-BB94-4B47-AB3A-D8190D64D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794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© 4/8/2019 Hertzfeld</a:t>
            </a:r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7" tIns="46565" rIns="93157" bIns="46565" anchor="b" anchorCtr="0">
            <a:noAutofit/>
          </a:bodyPr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5541223"/>
      </p:ext>
    </p:extLst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83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3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62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2" indent="0" algn="ctr">
              <a:buNone/>
              <a:defRPr sz="2400"/>
            </a:lvl2pPr>
            <a:lvl3pPr marL="914363" indent="0" algn="ctr">
              <a:buNone/>
              <a:defRPr sz="2400"/>
            </a:lvl3pPr>
            <a:lvl4pPr marL="1371545" indent="0" algn="ctr">
              <a:buNone/>
              <a:defRPr sz="2000"/>
            </a:lvl4pPr>
            <a:lvl5pPr marL="1828727" indent="0" algn="ctr">
              <a:buNone/>
              <a:defRPr sz="2000"/>
            </a:lvl5pPr>
            <a:lvl6pPr marL="2285909" indent="0" algn="ctr">
              <a:buNone/>
              <a:defRPr sz="2000"/>
            </a:lvl6pPr>
            <a:lvl7pPr marL="2743090" indent="0" algn="ctr">
              <a:buNone/>
              <a:defRPr sz="2000"/>
            </a:lvl7pPr>
            <a:lvl8pPr marL="3200272" indent="0" algn="ctr">
              <a:buNone/>
              <a:defRPr sz="2000"/>
            </a:lvl8pPr>
            <a:lvl9pPr marL="365745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8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05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918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09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1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495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6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defTabSz="457182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6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457182"/>
            <a:r>
              <a:rPr lang="en-US">
                <a:solidFill>
                  <a:srgbClr val="696464"/>
                </a:solidFill>
              </a:rPr>
              <a:t>Judy Borcherdt RN, BSN, CWCMS (800-467-3224 ext. 340) 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 defTabSz="457182"/>
            <a:fld id="{00000000-1234-1234-1234-123412341234}" type="slidenum">
              <a:rPr lang="en-US" smtClean="0">
                <a:solidFill>
                  <a:srgbClr val="696464"/>
                </a:solidFill>
              </a:rPr>
              <a:pPr algn="ctr" defTabSz="457182"/>
              <a:t>‹#›</a:t>
            </a:fld>
            <a:endParaRPr lang="en-US" dirty="0">
              <a:solidFill>
                <a:srgbClr val="6964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53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7016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1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1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2" indent="0">
              <a:buNone/>
              <a:defRPr sz="1200"/>
            </a:lvl2pPr>
            <a:lvl3pPr marL="914363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0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95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165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6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9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531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73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19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6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633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87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93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6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1" y="645978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182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182"/>
            <a:r>
              <a:rPr lang="en-US"/>
              <a:t>Judy Borcherdt RN, BSN, CWCMS (800-467-3224 ext. 340)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algn="ctr" defTabSz="457182"/>
            <a:fld id="{00000000-1234-1234-1234-123412341234}" type="slidenum">
              <a:rPr lang="en-US" smtClean="0"/>
              <a:pPr algn="ctr" defTabSz="457182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94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hf sldNum="0" hdr="0" dt="0"/>
  <p:txStyles>
    <p:titleStyle>
      <a:lvl1pPr algn="l" defTabSz="914363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6" indent="-91436" algn="l" defTabSz="914363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3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06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78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51" indent="-182873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56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48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40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32" indent="-228591" algn="l" defTabSz="914363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quilityproducts.com/?utm_source=FSS_SlideDeck&amp;utm_medium=SlideDeck&amp;utm_campaign=FSS_January2021" TargetMode="External"/><Relationship Id="rId13" Type="http://schemas.openxmlformats.org/officeDocument/2006/relationships/image" Target="../media/image7.png"/><Relationship Id="rId3" Type="http://schemas.openxmlformats.org/officeDocument/2006/relationships/hyperlink" Target="https://tranquilityproducts.com/wp-content/uploads/2021/01/Robyn_V2.mp3?utm_source=FSS_SlideDeck&amp;utm_medium=SlideDeck&amp;utm_campaign=FSS_January2021" TargetMode="External"/><Relationship Id="rId7" Type="http://schemas.openxmlformats.org/officeDocument/2006/relationships/hyperlink" Target="mailto:sez@pbenet.com" TargetMode="External"/><Relationship Id="rId12" Type="http://schemas.openxmlformats.org/officeDocument/2006/relationships/hyperlink" Target="https://tranquilityproducts.com/covid-19/?utm_source=FSS_SlideDeck&amp;utm_medium=SlideDeck&amp;utm_campaign=FSS_January2021" TargetMode="External"/><Relationship Id="rId17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6.sv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hyperlink" Target="https://principlebusinessenterprises.com/?utm_source=FSS_SlideDeck&amp;utm_medium=SlideDeck&amp;utm_campaign=FSS_January2021" TargetMode="External"/><Relationship Id="rId9" Type="http://schemas.openxmlformats.org/officeDocument/2006/relationships/image" Target="../media/image4.jp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quilityproducts.com/?utm_source=FSS_SlideDeck&amp;utm_medium=SlideDeck&amp;utm_campaign=FSS_January2021" TargetMode="External"/><Relationship Id="rId13" Type="http://schemas.openxmlformats.org/officeDocument/2006/relationships/image" Target="../media/image15.emf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hyperlink" Target="mailto:sez@pbenet.com" TargetMode="External"/><Relationship Id="rId12" Type="http://schemas.openxmlformats.org/officeDocument/2006/relationships/image" Target="../media/image14.emf"/><Relationship Id="rId17" Type="http://schemas.openxmlformats.org/officeDocument/2006/relationships/image" Target="../media/image11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1" Type="http://schemas.microsoft.com/office/2007/relationships/media" Target="../media/media1.mp4"/><Relationship Id="rId6" Type="http://schemas.openxmlformats.org/officeDocument/2006/relationships/hyperlink" Target="https://principlebusinessenterprises.com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principlebusinessenterprises.com/?utm_source=FSS_SlideDeck&amp;utm_medium=SlideDeck&amp;utm_campaign=FSS_January2021" TargetMode="External"/><Relationship Id="rId15" Type="http://schemas.openxmlformats.org/officeDocument/2006/relationships/image" Target="../media/image9.png"/><Relationship Id="rId10" Type="http://schemas.openxmlformats.org/officeDocument/2006/relationships/hyperlink" Target="https://tranquilityproducts.com/wp-content/uploads/2021/01/West-and-East-Coast-VA-Studies.pdf?utm_source=FSS_SlideDeck&amp;utm_medium=SlideDeck&amp;utm_campaign=FSS_January2021" TargetMode="External"/><Relationship Id="rId19" Type="http://schemas.openxmlformats.org/officeDocument/2006/relationships/image" Target="../media/image16.png"/><Relationship Id="rId4" Type="http://schemas.openxmlformats.org/officeDocument/2006/relationships/image" Target="../media/image12.emf"/><Relationship Id="rId9" Type="http://schemas.openxmlformats.org/officeDocument/2006/relationships/image" Target="../media/image2.png"/><Relationship Id="rId14" Type="http://schemas.openxmlformats.org/officeDocument/2006/relationships/hyperlink" Target="https://tranquilityproducts.com/covid-19/?utm_source=FSS_SlideDeck&amp;utm_medium=SlideDeck&amp;utm_campaign=FSS_January202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5BE2643-CA94-6848-A7B9-7D7072651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4574966"/>
            <a:ext cx="12191999" cy="2333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6B81EF-443B-4C67-B903-B4885A78FEF9}"/>
              </a:ext>
            </a:extLst>
          </p:cNvPr>
          <p:cNvSpPr txBox="1"/>
          <p:nvPr/>
        </p:nvSpPr>
        <p:spPr>
          <a:xfrm>
            <a:off x="355528" y="4696290"/>
            <a:ext cx="85644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23C32"/>
                </a:solidFill>
              </a:rPr>
              <a:t>Tranquility</a:t>
            </a:r>
            <a:r>
              <a:rPr lang="en-US" sz="2800" b="1" dirty="0">
                <a:solidFill>
                  <a:srgbClr val="333333"/>
                </a:solidFill>
              </a:rPr>
              <a:t> is the fastest growing incontinence brand </a:t>
            </a:r>
          </a:p>
          <a:p>
            <a:r>
              <a:rPr lang="en-US" sz="2800" b="1" dirty="0">
                <a:solidFill>
                  <a:srgbClr val="333333"/>
                </a:solidFill>
              </a:rPr>
              <a:t>in outpatient pharmacy,</a:t>
            </a:r>
            <a:r>
              <a:rPr lang="en-US" sz="2800" i="1" baseline="40000" dirty="0">
                <a:solidFill>
                  <a:srgbClr val="333333"/>
                </a:solidFill>
              </a:rPr>
              <a:t> 1</a:t>
            </a:r>
            <a:r>
              <a:rPr lang="en-US" sz="2800" b="1" dirty="0">
                <a:solidFill>
                  <a:srgbClr val="333333"/>
                </a:solidFill>
              </a:rPr>
              <a:t> improving quality of life </a:t>
            </a:r>
          </a:p>
          <a:p>
            <a:r>
              <a:rPr lang="en-US" sz="2800" b="1" dirty="0">
                <a:solidFill>
                  <a:srgbClr val="333333"/>
                </a:solidFill>
              </a:rPr>
              <a:t>for Veterans and Caregivers.</a:t>
            </a:r>
            <a:endParaRPr lang="en-US" sz="2600" i="1" baseline="40000" dirty="0">
              <a:solidFill>
                <a:srgbClr val="333333"/>
              </a:solidFill>
            </a:endParaRPr>
          </a:p>
        </p:txBody>
      </p:sp>
      <p:sp>
        <p:nvSpPr>
          <p:cNvPr id="34" name="Rectangle: Rounded Corners 32">
            <a:extLst>
              <a:ext uri="{FF2B5EF4-FFF2-40B4-BE49-F238E27FC236}">
                <a16:creationId xmlns:a16="http://schemas.microsoft.com/office/drawing/2014/main" id="{3C0D1327-C991-4548-998C-77BDF3E320B8}"/>
              </a:ext>
            </a:extLst>
          </p:cNvPr>
          <p:cNvSpPr/>
          <p:nvPr/>
        </p:nvSpPr>
        <p:spPr>
          <a:xfrm>
            <a:off x="8067823" y="3036631"/>
            <a:ext cx="3726621" cy="7118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32">
            <a:extLst>
              <a:ext uri="{FF2B5EF4-FFF2-40B4-BE49-F238E27FC236}">
                <a16:creationId xmlns:a16="http://schemas.microsoft.com/office/drawing/2014/main" id="{33722372-9956-BA4D-BC03-C39C64511171}"/>
              </a:ext>
            </a:extLst>
          </p:cNvPr>
          <p:cNvSpPr/>
          <p:nvPr/>
        </p:nvSpPr>
        <p:spPr>
          <a:xfrm>
            <a:off x="9290304" y="1279158"/>
            <a:ext cx="2504141" cy="1683564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C27BA-38C8-E043-9D35-833EB6384AE2}"/>
              </a:ext>
            </a:extLst>
          </p:cNvPr>
          <p:cNvSpPr txBox="1"/>
          <p:nvPr/>
        </p:nvSpPr>
        <p:spPr>
          <a:xfrm>
            <a:off x="4030459" y="3687278"/>
            <a:ext cx="3372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to hear what this VA has to say!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1830B9-367D-4835-A4C8-6F514E61F14D}"/>
              </a:ext>
            </a:extLst>
          </p:cNvPr>
          <p:cNvSpPr/>
          <p:nvPr/>
        </p:nvSpPr>
        <p:spPr>
          <a:xfrm>
            <a:off x="3028083" y="1067676"/>
            <a:ext cx="4587571" cy="3318986"/>
          </a:xfrm>
          <a:prstGeom prst="roundRect">
            <a:avLst>
              <a:gd name="adj" fmla="val 5356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3">
            <a:hlinkClick r:id="rId4"/>
            <a:extLst>
              <a:ext uri="{FF2B5EF4-FFF2-40B4-BE49-F238E27FC236}">
                <a16:creationId xmlns:a16="http://schemas.microsoft.com/office/drawing/2014/main" id="{CA5B0712-CC4E-472B-90D0-4E7D437AF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4" y="284155"/>
            <a:ext cx="2347197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0CA578-C30B-4789-9919-14B0590F1087}"/>
              </a:ext>
            </a:extLst>
          </p:cNvPr>
          <p:cNvSpPr/>
          <p:nvPr/>
        </p:nvSpPr>
        <p:spPr>
          <a:xfrm>
            <a:off x="3203891" y="1605814"/>
            <a:ext cx="4394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A family-owned business proudly producing innovative, high-performance niche absorbent products for 60 years.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12CDD-0E40-4CAF-AB6D-15B495343DD5}"/>
              </a:ext>
            </a:extLst>
          </p:cNvPr>
          <p:cNvSpPr txBox="1"/>
          <p:nvPr/>
        </p:nvSpPr>
        <p:spPr>
          <a:xfrm>
            <a:off x="3203891" y="1258238"/>
            <a:ext cx="414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23C32"/>
                </a:solidFill>
              </a:rPr>
              <a:t>ABOUT US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532DDD7-4561-48E3-8615-FE5D4E319F10}"/>
              </a:ext>
            </a:extLst>
          </p:cNvPr>
          <p:cNvSpPr/>
          <p:nvPr/>
        </p:nvSpPr>
        <p:spPr>
          <a:xfrm>
            <a:off x="208664" y="1068494"/>
            <a:ext cx="2659468" cy="3318168"/>
          </a:xfrm>
          <a:prstGeom prst="roundRect">
            <a:avLst>
              <a:gd name="adj" fmla="val 6074"/>
            </a:avLst>
          </a:prstGeom>
          <a:solidFill>
            <a:srgbClr val="333333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EF3AD5-6F6A-43FE-91AB-4D82BCB68D1B}"/>
              </a:ext>
            </a:extLst>
          </p:cNvPr>
          <p:cNvSpPr txBox="1"/>
          <p:nvPr/>
        </p:nvSpPr>
        <p:spPr>
          <a:xfrm>
            <a:off x="355528" y="6511241"/>
            <a:ext cx="2575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rgbClr val="333333"/>
                </a:solidFill>
              </a:rPr>
              <a:t>1 </a:t>
            </a:r>
            <a:r>
              <a:rPr lang="en-US" sz="1000" dirty="0">
                <a:solidFill>
                  <a:srgbClr val="333333"/>
                </a:solidFill>
              </a:rPr>
              <a:t>CMOP Rx Data 2019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CFC4B6-4E0A-4F55-86EB-A678466F4D98}"/>
              </a:ext>
            </a:extLst>
          </p:cNvPr>
          <p:cNvSpPr/>
          <p:nvPr/>
        </p:nvSpPr>
        <p:spPr>
          <a:xfrm>
            <a:off x="335109" y="1218837"/>
            <a:ext cx="2481372" cy="304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FSS Contract #: </a:t>
            </a:r>
          </a:p>
          <a:p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V797D-50560</a:t>
            </a:r>
          </a:p>
          <a:p>
            <a:pPr>
              <a:spcAft>
                <a:spcPts val="300"/>
              </a:spcAft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(03/01/2016 – 02/28/2021)  </a:t>
            </a:r>
          </a:p>
          <a:p>
            <a:r>
              <a:rPr lang="fr-FR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DAPA Contract #:</a:t>
            </a:r>
          </a:p>
          <a:p>
            <a:pPr>
              <a:spcAft>
                <a:spcPts val="300"/>
              </a:spcAft>
            </a:pPr>
            <a:r>
              <a:rPr lang="fr-FR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VA119-18-PA-0110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DUNS: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00-503-8856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Cage Code: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52044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Primary NAICS: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322291</a:t>
            </a:r>
          </a:p>
          <a:p>
            <a:pPr marL="0" indent="0" defTabSz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NAICS: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315110, 316210, 322220, 322299, 325412,</a:t>
            </a:r>
          </a:p>
          <a:p>
            <a:pPr marL="0" defTabSz="457200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326199</a:t>
            </a:r>
          </a:p>
          <a:p>
            <a:pPr marL="0" defTabSz="457200">
              <a:lnSpc>
                <a:spcPct val="110000"/>
              </a:lnSpc>
              <a:spcBef>
                <a:spcPts val="0"/>
              </a:spcBef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Status: Small Business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C7F236B5-5CF5-4FB2-A359-FD60E75B35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823" y="1279157"/>
            <a:ext cx="1346979" cy="16835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A51DE1-F255-4671-8194-BE975857668A}"/>
              </a:ext>
            </a:extLst>
          </p:cNvPr>
          <p:cNvSpPr txBox="1"/>
          <p:nvPr/>
        </p:nvSpPr>
        <p:spPr>
          <a:xfrm>
            <a:off x="8067822" y="2997265"/>
            <a:ext cx="35481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Steve Sczesny</a:t>
            </a:r>
          </a:p>
          <a:p>
            <a:r>
              <a:rPr lang="en-US" sz="1100" i="1" dirty="0">
                <a:solidFill>
                  <a:srgbClr val="333333"/>
                </a:solidFill>
              </a:rPr>
              <a:t>Senior National Account Executive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F984F0-4A81-46FC-8273-DD247EEB4C9C}"/>
              </a:ext>
            </a:extLst>
          </p:cNvPr>
          <p:cNvSpPr txBox="1"/>
          <p:nvPr/>
        </p:nvSpPr>
        <p:spPr>
          <a:xfrm>
            <a:off x="9548796" y="1705440"/>
            <a:ext cx="2176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me for a no-cost trial!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11FAF0-33FA-4A2C-867F-D3C4C98249CE}"/>
              </a:ext>
            </a:extLst>
          </p:cNvPr>
          <p:cNvSpPr txBox="1"/>
          <p:nvPr/>
        </p:nvSpPr>
        <p:spPr>
          <a:xfrm>
            <a:off x="4030459" y="2710895"/>
            <a:ext cx="3497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of VAMCs are using Tranquility Premium Incontinence Products</a:t>
            </a:r>
          </a:p>
        </p:txBody>
      </p:sp>
      <p:pic>
        <p:nvPicPr>
          <p:cNvPr id="15" name="Picture 14" descr="Logo, company name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A8108E91-B459-47E2-B68E-5EE2F887D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1851" y="314435"/>
            <a:ext cx="1744611" cy="514925"/>
          </a:xfrm>
          <a:prstGeom prst="rect">
            <a:avLst/>
          </a:prstGeom>
        </p:spPr>
      </p:pic>
      <p:pic>
        <p:nvPicPr>
          <p:cNvPr id="19" name="Graphic 18" descr="Sound Medium with solid fill">
            <a:hlinkClick r:id="rId3"/>
            <a:extLst>
              <a:ext uri="{FF2B5EF4-FFF2-40B4-BE49-F238E27FC236}">
                <a16:creationId xmlns:a16="http://schemas.microsoft.com/office/drawing/2014/main" id="{19D1E99A-FA43-F84A-BD6D-1B3F99155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208058" y="3496009"/>
            <a:ext cx="790876" cy="79087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9270CF-5AAD-3345-9A12-E856FA83B10B}"/>
              </a:ext>
            </a:extLst>
          </p:cNvPr>
          <p:cNvSpPr txBox="1"/>
          <p:nvPr/>
        </p:nvSpPr>
        <p:spPr>
          <a:xfrm>
            <a:off x="8067821" y="3517731"/>
            <a:ext cx="3807454" cy="74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333333"/>
                </a:solidFill>
              </a:rPr>
              <a:t>1-800-467-3224 ext. 313  •  </a:t>
            </a:r>
            <a:r>
              <a:rPr lang="en-US" sz="1400" u="sng" dirty="0">
                <a:solidFill>
                  <a:srgbClr val="33333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sez@pbenet.com</a:t>
            </a:r>
            <a:endParaRPr lang="en-US" sz="1400" u="sng" dirty="0">
              <a:solidFill>
                <a:srgbClr val="333333"/>
              </a:solidFill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200" u="sng" dirty="0">
                <a:hlinkClick r:id="rId12" tooltip="https://tranquilityproducts.com/covid-19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resource center for Managing Incontinence During COVID-19</a:t>
            </a:r>
            <a:endParaRPr lang="en-US" sz="1200" u="sng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64FA7F-4B0D-3040-82BB-E48BA3C3912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161638" y="2591732"/>
            <a:ext cx="811175" cy="818109"/>
          </a:xfrm>
          <a:prstGeom prst="rect">
            <a:avLst/>
          </a:prstGeom>
        </p:spPr>
      </p:pic>
      <p:sp>
        <p:nvSpPr>
          <p:cNvPr id="41" name="Rectangle: Rounded Corners 6">
            <a:extLst>
              <a:ext uri="{FF2B5EF4-FFF2-40B4-BE49-F238E27FC236}">
                <a16:creationId xmlns:a16="http://schemas.microsoft.com/office/drawing/2014/main" id="{2650E063-3ABD-354B-8FAF-E48E873A650A}"/>
              </a:ext>
            </a:extLst>
          </p:cNvPr>
          <p:cNvSpPr/>
          <p:nvPr/>
        </p:nvSpPr>
        <p:spPr>
          <a:xfrm>
            <a:off x="7808513" y="1067676"/>
            <a:ext cx="4174824" cy="3318986"/>
          </a:xfrm>
          <a:prstGeom prst="roundRect">
            <a:avLst>
              <a:gd name="adj" fmla="val 5356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7DE3B3-A0B7-EC4C-A41D-732414166D93}"/>
              </a:ext>
            </a:extLst>
          </p:cNvPr>
          <p:cNvGrpSpPr/>
          <p:nvPr/>
        </p:nvGrpSpPr>
        <p:grpSpPr>
          <a:xfrm>
            <a:off x="6917455" y="915045"/>
            <a:ext cx="805288" cy="797319"/>
            <a:chOff x="5412560" y="349222"/>
            <a:chExt cx="931789" cy="92256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1078831-DC37-C34E-A181-D2DD3D4026F6}"/>
                </a:ext>
              </a:extLst>
            </p:cNvPr>
            <p:cNvSpPr/>
            <p:nvPr/>
          </p:nvSpPr>
          <p:spPr>
            <a:xfrm>
              <a:off x="5447012" y="379064"/>
              <a:ext cx="862884" cy="862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2EC121F2-0463-A640-B57A-A8C450025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13591"/>
            <a:stretch/>
          </p:blipFill>
          <p:spPr>
            <a:xfrm>
              <a:off x="5412560" y="349222"/>
              <a:ext cx="931789" cy="922568"/>
            </a:xfrm>
            <a:prstGeom prst="rect">
              <a:avLst/>
            </a:prstGeom>
          </p:spPr>
        </p:pic>
      </p:grp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9DFECC0-0CFE-7148-BF24-FB0E799776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0186" y="4841701"/>
            <a:ext cx="2007933" cy="2007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DADDB6AE-3994-F74F-A8BA-63B1DDFFD4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99948" y="5057008"/>
            <a:ext cx="1734494" cy="1734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8840F68-9EF0-454E-B38A-216F7DCDFF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22743" y="5272087"/>
            <a:ext cx="1737496" cy="1737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853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B335DC9-F7D1-A14F-B9C7-A4ED96EE050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5014" y="4259050"/>
            <a:ext cx="528680" cy="462595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19BF9AD-9BB6-467F-BC78-7B26C532AA1C}"/>
              </a:ext>
            </a:extLst>
          </p:cNvPr>
          <p:cNvSpPr/>
          <p:nvPr/>
        </p:nvSpPr>
        <p:spPr>
          <a:xfrm>
            <a:off x="6589357" y="5301011"/>
            <a:ext cx="5049487" cy="791833"/>
          </a:xfrm>
          <a:prstGeom prst="roundRect">
            <a:avLst>
              <a:gd name="adj" fmla="val 25121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6837F9-718B-4CE3-846C-765E1096D0B7}"/>
              </a:ext>
            </a:extLst>
          </p:cNvPr>
          <p:cNvSpPr txBox="1"/>
          <p:nvPr/>
        </p:nvSpPr>
        <p:spPr>
          <a:xfrm>
            <a:off x="302589" y="1755571"/>
            <a:ext cx="57934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</a:rPr>
              <a:t>See the </a:t>
            </a:r>
            <a:r>
              <a:rPr lang="en-US" sz="2400" b="1" dirty="0">
                <a:solidFill>
                  <a:srgbClr val="C23C32"/>
                </a:solidFill>
              </a:rPr>
              <a:t>Tranquility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333333"/>
                </a:solidFill>
              </a:rPr>
              <a:t>difference for yourself: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C828EB-6599-4B19-8494-AEA004041269}"/>
              </a:ext>
            </a:extLst>
          </p:cNvPr>
          <p:cNvSpPr txBox="1"/>
          <p:nvPr/>
        </p:nvSpPr>
        <p:spPr>
          <a:xfrm>
            <a:off x="8651220" y="5376577"/>
            <a:ext cx="2774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see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outcomes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from other facilities like yours!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235ED6F-34C1-4158-872F-0E9380690DA2}"/>
              </a:ext>
            </a:extLst>
          </p:cNvPr>
          <p:cNvSpPr txBox="1"/>
          <p:nvPr/>
        </p:nvSpPr>
        <p:spPr>
          <a:xfrm>
            <a:off x="6552879" y="1631959"/>
            <a:ext cx="55963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333333"/>
                </a:solidFill>
              </a:rPr>
              <a:t>VA clinical trials prove patients, staff, and facilities benefit with </a:t>
            </a:r>
            <a:r>
              <a:rPr lang="en-US" sz="2200" b="1" dirty="0">
                <a:solidFill>
                  <a:srgbClr val="C23C32"/>
                </a:solidFill>
              </a:rPr>
              <a:t>Tranquility</a:t>
            </a:r>
            <a:r>
              <a:rPr lang="en-US" sz="2200" b="1" dirty="0">
                <a:solidFill>
                  <a:srgbClr val="333333"/>
                </a:solidFill>
              </a:rPr>
              <a:t> products!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B5B8A2-6DDD-4344-9B56-AC66FD4AFCFA}"/>
              </a:ext>
            </a:extLst>
          </p:cNvPr>
          <p:cNvSpPr txBox="1"/>
          <p:nvPr/>
        </p:nvSpPr>
        <p:spPr>
          <a:xfrm>
            <a:off x="23770" y="6448933"/>
            <a:ext cx="121255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33333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Principle Business Enterprises, Inc</a:t>
            </a:r>
            <a:r>
              <a:rPr lang="en-US" sz="1200" dirty="0">
                <a:solidFill>
                  <a:srgbClr val="33333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1200" dirty="0">
                <a:solidFill>
                  <a:srgbClr val="333333"/>
                </a:solidFill>
              </a:rPr>
              <a:t>     |     For a no-cost trial, contact:  </a:t>
            </a: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Steve Sczesny </a:t>
            </a:r>
            <a:r>
              <a:rPr lang="en-US" sz="1200" dirty="0">
                <a:solidFill>
                  <a:srgbClr val="333333"/>
                </a:solidFill>
              </a:rPr>
              <a:t>•</a:t>
            </a: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1-800-467-3224 ext. 313 </a:t>
            </a:r>
            <a:r>
              <a:rPr lang="en-US" sz="1200" dirty="0">
                <a:solidFill>
                  <a:srgbClr val="333333"/>
                </a:solidFill>
              </a:rPr>
              <a:t>•</a:t>
            </a:r>
            <a:r>
              <a:rPr lang="en-US" sz="12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200" dirty="0">
                <a:solidFill>
                  <a:srgbClr val="333333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sez@pbenet.com</a:t>
            </a:r>
            <a:r>
              <a:rPr lang="en-US" sz="1200" dirty="0">
                <a:solidFill>
                  <a:srgbClr val="333333"/>
                </a:solidFill>
              </a:rPr>
              <a:t>  •   </a:t>
            </a:r>
            <a:r>
              <a:rPr lang="en-US" sz="1200" dirty="0">
                <a:solidFill>
                  <a:srgbClr val="333333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TranquilityProducts.com</a:t>
            </a:r>
            <a:endParaRPr lang="en-US" sz="1200" dirty="0">
              <a:solidFill>
                <a:srgbClr val="333333"/>
              </a:solidFill>
            </a:endParaRPr>
          </a:p>
        </p:txBody>
      </p:sp>
      <p:pic>
        <p:nvPicPr>
          <p:cNvPr id="22" name="Picture 3">
            <a:hlinkClick r:id="rId5"/>
            <a:extLst>
              <a:ext uri="{FF2B5EF4-FFF2-40B4-BE49-F238E27FC236}">
                <a16:creationId xmlns:a16="http://schemas.microsoft.com/office/drawing/2014/main" id="{3F39DCF3-56E2-3A4D-976A-01BC68B84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34" y="284155"/>
            <a:ext cx="2347197" cy="57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261142-CF8C-B74F-B4ED-8E05B9767A59}"/>
              </a:ext>
            </a:extLst>
          </p:cNvPr>
          <p:cNvSpPr txBox="1"/>
          <p:nvPr/>
        </p:nvSpPr>
        <p:spPr>
          <a:xfrm>
            <a:off x="7307285" y="3381779"/>
            <a:ext cx="4360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Less product, clothing, and linen changes reduce  risk of injury and increase staff satisfaction.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C671E-8DB2-2F4B-8AD3-873BBEB8734B}"/>
              </a:ext>
            </a:extLst>
          </p:cNvPr>
          <p:cNvSpPr txBox="1"/>
          <p:nvPr/>
        </p:nvSpPr>
        <p:spPr>
          <a:xfrm>
            <a:off x="7307285" y="4205119"/>
            <a:ext cx="4230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Reduction in overall spend on incontinence products, ancillary items, and labor.</a:t>
            </a:r>
            <a:endParaRPr lang="en-US" sz="1600" b="1" dirty="0"/>
          </a:p>
        </p:txBody>
      </p:sp>
      <p:pic>
        <p:nvPicPr>
          <p:cNvPr id="20" name="Picture 19" descr="Graphical user interface, application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FE5516D7-15C9-9D40-B612-0FFBB04CCD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5355" y="5322258"/>
            <a:ext cx="2093996" cy="8063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FE0E4EA-F3A3-CF45-8D13-6617FCE940A4}"/>
              </a:ext>
            </a:extLst>
          </p:cNvPr>
          <p:cNvSpPr txBox="1"/>
          <p:nvPr/>
        </p:nvSpPr>
        <p:spPr>
          <a:xfrm>
            <a:off x="6621170" y="4950219"/>
            <a:ext cx="3408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333333"/>
                </a:solidFill>
              </a:rPr>
              <a:t>Don’t just take our word for it!</a:t>
            </a:r>
            <a:endParaRPr lang="en-US" sz="1600" i="1" dirty="0">
              <a:solidFill>
                <a:srgbClr val="333333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FA69E3-0885-4C44-A560-73519984091F}"/>
              </a:ext>
            </a:extLst>
          </p:cNvPr>
          <p:cNvSpPr txBox="1"/>
          <p:nvPr/>
        </p:nvSpPr>
        <p:spPr>
          <a:xfrm>
            <a:off x="7307285" y="2582245"/>
            <a:ext cx="42605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</a:rPr>
              <a:t>Improved sleep, overall skin health, and quality of life for patients.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9D918F7-E5D8-491C-972C-FFC32824522C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91797" y="2655733"/>
            <a:ext cx="555114" cy="46259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3C0FD6-975F-4B26-8E40-916C29929EC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90632" y="3405382"/>
            <a:ext cx="357445" cy="49021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780AFB-8C46-F540-BB7C-77D262F1AEBA}"/>
              </a:ext>
            </a:extLst>
          </p:cNvPr>
          <p:cNvSpPr txBox="1"/>
          <p:nvPr/>
        </p:nvSpPr>
        <p:spPr>
          <a:xfrm>
            <a:off x="300432" y="5728040"/>
            <a:ext cx="5577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333333"/>
                </a:solidFill>
              </a:rPr>
              <a:t>VIDEO DURATION: 2 MIN</a:t>
            </a:r>
          </a:p>
        </p:txBody>
      </p:sp>
      <p:pic>
        <p:nvPicPr>
          <p:cNvPr id="24" name="Picture 23" descr="Graphical user interface&#10;&#10;Description automatically generated with medium confidence">
            <a:hlinkClick r:id="rId14"/>
            <a:extLst>
              <a:ext uri="{FF2B5EF4-FFF2-40B4-BE49-F238E27FC236}">
                <a16:creationId xmlns:a16="http://schemas.microsoft.com/office/drawing/2014/main" id="{261270CD-02BA-1D4A-9C7E-063CBF396D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0190" y="20453"/>
            <a:ext cx="1678371" cy="1678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Calendar&#10;&#10;Description automatically generated with medium confidence">
            <a:hlinkClick r:id="rId14"/>
            <a:extLst>
              <a:ext uri="{FF2B5EF4-FFF2-40B4-BE49-F238E27FC236}">
                <a16:creationId xmlns:a16="http://schemas.microsoft.com/office/drawing/2014/main" id="{6EC190B2-1DA4-3D43-B9EA-0090DAF2E0D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33016" y="175441"/>
            <a:ext cx="1449812" cy="1449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Graphical user interface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0B96280D-381C-0C4B-9732-DE3E8AC4B0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79276" y="316837"/>
            <a:ext cx="1452321" cy="1452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079899D-B73D-A249-9079-CD9829986132}"/>
              </a:ext>
            </a:extLst>
          </p:cNvPr>
          <p:cNvGrpSpPr/>
          <p:nvPr/>
        </p:nvGrpSpPr>
        <p:grpSpPr>
          <a:xfrm>
            <a:off x="11022901" y="191985"/>
            <a:ext cx="805288" cy="797319"/>
            <a:chOff x="5412560" y="349222"/>
            <a:chExt cx="931789" cy="92256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9B2749B-4619-C04D-910D-22C0D499DF92}"/>
                </a:ext>
              </a:extLst>
            </p:cNvPr>
            <p:cNvSpPr/>
            <p:nvPr/>
          </p:nvSpPr>
          <p:spPr>
            <a:xfrm>
              <a:off x="5447012" y="379064"/>
              <a:ext cx="862884" cy="862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Logo, company name&#10;&#10;Description automatically generated">
              <a:extLst>
                <a:ext uri="{FF2B5EF4-FFF2-40B4-BE49-F238E27FC236}">
                  <a16:creationId xmlns:a16="http://schemas.microsoft.com/office/drawing/2014/main" id="{B217C8A9-244C-344F-88FA-FE3898EBD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13591"/>
            <a:stretch/>
          </p:blipFill>
          <p:spPr>
            <a:xfrm>
              <a:off x="5412560" y="349222"/>
              <a:ext cx="931789" cy="922568"/>
            </a:xfrm>
            <a:prstGeom prst="rect">
              <a:avLst/>
            </a:prstGeom>
          </p:spPr>
        </p:pic>
      </p:grpSp>
      <p:pic>
        <p:nvPicPr>
          <p:cNvPr id="2" name="See the Tranquility Difference - Pour Test (2)">
            <a:hlinkClick r:id="" action="ppaction://media"/>
            <a:extLst>
              <a:ext uri="{FF2B5EF4-FFF2-40B4-BE49-F238E27FC236}">
                <a16:creationId xmlns:a16="http://schemas.microsoft.com/office/drawing/2014/main" id="{4BA7E095-3E32-4F12-B461-DF241E6E56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4465" y="2258115"/>
            <a:ext cx="5654357" cy="31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2_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3827</TotalTime>
  <Words>254</Words>
  <Application>Microsoft Office PowerPoint</Application>
  <PresentationFormat>Widescreen</PresentationFormat>
  <Paragraphs>33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Retrospect</vt:lpstr>
      <vt:lpstr>2_Retrospect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Principles</dc:title>
  <dc:creator>Angie Williams</dc:creator>
  <cp:lastModifiedBy>Robyn Williams</cp:lastModifiedBy>
  <cp:revision>206</cp:revision>
  <cp:lastPrinted>2021-01-21T16:54:39Z</cp:lastPrinted>
  <dcterms:modified xsi:type="dcterms:W3CDTF">2021-01-21T20:28:54Z</dcterms:modified>
</cp:coreProperties>
</file>